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1" r:id="rId1"/>
    <p:sldMasterId id="2147483673" r:id="rId2"/>
  </p:sldMasterIdLst>
  <p:notesMasterIdLst>
    <p:notesMasterId r:id="rId65"/>
  </p:notesMasterIdLst>
  <p:handoutMasterIdLst>
    <p:handoutMasterId r:id="rId66"/>
  </p:handoutMasterIdLst>
  <p:sldIdLst>
    <p:sldId id="964" r:id="rId3"/>
    <p:sldId id="1266" r:id="rId4"/>
    <p:sldId id="1318" r:id="rId5"/>
    <p:sldId id="1317" r:id="rId6"/>
    <p:sldId id="1319" r:id="rId7"/>
    <p:sldId id="1316" r:id="rId8"/>
    <p:sldId id="1378" r:id="rId9"/>
    <p:sldId id="1293" r:id="rId10"/>
    <p:sldId id="1295" r:id="rId11"/>
    <p:sldId id="1296" r:id="rId12"/>
    <p:sldId id="1369" r:id="rId13"/>
    <p:sldId id="1370" r:id="rId14"/>
    <p:sldId id="1372" r:id="rId15"/>
    <p:sldId id="1357" r:id="rId16"/>
    <p:sldId id="1358" r:id="rId17"/>
    <p:sldId id="1359" r:id="rId18"/>
    <p:sldId id="1360" r:id="rId19"/>
    <p:sldId id="1361" r:id="rId20"/>
    <p:sldId id="1376" r:id="rId21"/>
    <p:sldId id="1364" r:id="rId22"/>
    <p:sldId id="1366" r:id="rId23"/>
    <p:sldId id="1375" r:id="rId24"/>
    <p:sldId id="1373" r:id="rId25"/>
    <p:sldId id="1374" r:id="rId26"/>
    <p:sldId id="1362" r:id="rId27"/>
    <p:sldId id="1300" r:id="rId28"/>
    <p:sldId id="1301" r:id="rId29"/>
    <p:sldId id="1324" r:id="rId30"/>
    <p:sldId id="1328" r:id="rId31"/>
    <p:sldId id="1333" r:id="rId32"/>
    <p:sldId id="1329" r:id="rId33"/>
    <p:sldId id="1330" r:id="rId34"/>
    <p:sldId id="1331" r:id="rId35"/>
    <p:sldId id="1332" r:id="rId36"/>
    <p:sldId id="1320" r:id="rId37"/>
    <p:sldId id="1321" r:id="rId38"/>
    <p:sldId id="1327" r:id="rId39"/>
    <p:sldId id="1340" r:id="rId40"/>
    <p:sldId id="1322" r:id="rId41"/>
    <p:sldId id="1303" r:id="rId42"/>
    <p:sldId id="1304" r:id="rId43"/>
    <p:sldId id="1346" r:id="rId44"/>
    <p:sldId id="1347" r:id="rId45"/>
    <p:sldId id="1348" r:id="rId46"/>
    <p:sldId id="1305" r:id="rId47"/>
    <p:sldId id="1306" r:id="rId48"/>
    <p:sldId id="1307" r:id="rId49"/>
    <p:sldId id="1308" r:id="rId50"/>
    <p:sldId id="1309" r:id="rId51"/>
    <p:sldId id="1310" r:id="rId52"/>
    <p:sldId id="1311" r:id="rId53"/>
    <p:sldId id="1312" r:id="rId54"/>
    <p:sldId id="1313" r:id="rId55"/>
    <p:sldId id="1352" r:id="rId56"/>
    <p:sldId id="1350" r:id="rId57"/>
    <p:sldId id="1351" r:id="rId58"/>
    <p:sldId id="1353" r:id="rId59"/>
    <p:sldId id="1342" r:id="rId60"/>
    <p:sldId id="1377" r:id="rId61"/>
    <p:sldId id="1343" r:id="rId62"/>
    <p:sldId id="1349" r:id="rId63"/>
    <p:sldId id="1345" r:id="rId64"/>
  </p:sldIdLst>
  <p:sldSz cx="10287000" cy="6858000" type="35mm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>
          <p15:clr>
            <a:srgbClr val="A4A3A4"/>
          </p15:clr>
        </p15:guide>
        <p15:guide id="2" orient="horz" pos="2115">
          <p15:clr>
            <a:srgbClr val="A4A3A4"/>
          </p15:clr>
        </p15:guide>
        <p15:guide id="3" orient="horz" pos="3203">
          <p15:clr>
            <a:srgbClr val="A4A3A4"/>
          </p15:clr>
        </p15:guide>
        <p15:guide id="4" orient="horz" pos="1389">
          <p15:clr>
            <a:srgbClr val="A4A3A4"/>
          </p15:clr>
        </p15:guide>
        <p15:guide id="5" orient="horz" pos="119">
          <p15:clr>
            <a:srgbClr val="A4A3A4"/>
          </p15:clr>
        </p15:guide>
        <p15:guide id="6" pos="3240">
          <p15:clr>
            <a:srgbClr val="A4A3A4"/>
          </p15:clr>
        </p15:guide>
        <p15:guide id="7" pos="1471">
          <p15:clr>
            <a:srgbClr val="A4A3A4"/>
          </p15:clr>
        </p15:guide>
        <p15:guide id="8" pos="5871">
          <p15:clr>
            <a:srgbClr val="A4A3A4"/>
          </p15:clr>
        </p15:guide>
        <p15:guide id="9" pos="337">
          <p15:clr>
            <a:srgbClr val="A4A3A4"/>
          </p15:clr>
        </p15:guide>
        <p15:guide id="10" pos="4465">
          <p15:clr>
            <a:srgbClr val="A4A3A4"/>
          </p15:clr>
        </p15:guide>
        <p15:guide id="11" pos="1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519">
          <p15:clr>
            <a:srgbClr val="A4A3A4"/>
          </p15:clr>
        </p15:guide>
        <p15:guide id="4" orient="horz" pos="6271">
          <p15:clr>
            <a:srgbClr val="A4A3A4"/>
          </p15:clr>
        </p15:guide>
        <p15:guide id="5" orient="horz" pos="1601">
          <p15:clr>
            <a:srgbClr val="A4A3A4"/>
          </p15:clr>
        </p15:guide>
        <p15:guide id="6" pos="2236">
          <p15:clr>
            <a:srgbClr val="A4A3A4"/>
          </p15:clr>
        </p15:guide>
        <p15:guide id="7" pos="415">
          <p15:clr>
            <a:srgbClr val="A4A3A4"/>
          </p15:clr>
        </p15:guide>
        <p15:guide id="8" pos="42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333399"/>
    <a:srgbClr val="FFFFCC"/>
    <a:srgbClr val="DDE3FF"/>
    <a:srgbClr val="E5E9FF"/>
    <a:srgbClr val="002E8A"/>
    <a:srgbClr val="CCECFF"/>
    <a:srgbClr val="396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14" autoAdjust="0"/>
    <p:restoredTop sz="89778" autoAdjust="0"/>
  </p:normalViewPr>
  <p:slideViewPr>
    <p:cSldViewPr>
      <p:cViewPr varScale="1">
        <p:scale>
          <a:sx n="96" d="100"/>
          <a:sy n="96" d="100"/>
        </p:scale>
        <p:origin x="336" y="210"/>
      </p:cViewPr>
      <p:guideLst>
        <p:guide orient="horz" pos="2614"/>
        <p:guide orient="horz" pos="2115"/>
        <p:guide orient="horz" pos="3203"/>
        <p:guide orient="horz" pos="1389"/>
        <p:guide orient="horz" pos="119"/>
        <p:guide pos="3240"/>
        <p:guide pos="1471"/>
        <p:guide pos="5871"/>
        <p:guide pos="337"/>
        <p:guide pos="4465"/>
        <p:guide pos="11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4422"/>
    </p:cViewPr>
  </p:sorterViewPr>
  <p:notesViewPr>
    <p:cSldViewPr>
      <p:cViewPr>
        <p:scale>
          <a:sx n="75" d="100"/>
          <a:sy n="75" d="100"/>
        </p:scale>
        <p:origin x="43" y="-470"/>
      </p:cViewPr>
      <p:guideLst>
        <p:guide orient="horz" pos="3224"/>
        <p:guide orient="horz" pos="618"/>
        <p:guide orient="horz" pos="519"/>
        <p:guide orient="horz" pos="6271"/>
        <p:guide orient="horz" pos="1601"/>
        <p:guide pos="2236"/>
        <p:guide pos="415"/>
        <p:guide pos="420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7" tIns="47983" rIns="95967" bIns="47983" numCol="1" anchor="t" anchorCtr="0" compatLnSpc="1">
            <a:prstTxWarp prst="textNoShape">
              <a:avLst/>
            </a:prstTxWarp>
          </a:bodyPr>
          <a:lstStyle>
            <a:lvl1pPr algn="l" defTabSz="958438" eaLnBrk="1" fontAlgn="base" latinLnBrk="1" hangingPunct="1">
              <a:defRPr sz="1200" dirty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8162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7" tIns="47983" rIns="95967" bIns="47983" numCol="1" anchor="t" anchorCtr="0" compatLnSpc="1">
            <a:prstTxWarp prst="textNoShape">
              <a:avLst/>
            </a:prstTxWarp>
          </a:bodyPr>
          <a:lstStyle>
            <a:lvl1pPr algn="r" defTabSz="958438" eaLnBrk="1" fontAlgn="base" latinLnBrk="1" hangingPunct="1">
              <a:defRPr sz="1200" dirty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7" tIns="47983" rIns="95967" bIns="47983" numCol="1" anchor="b" anchorCtr="0" compatLnSpc="1">
            <a:prstTxWarp prst="textNoShape">
              <a:avLst/>
            </a:prstTxWarp>
          </a:bodyPr>
          <a:lstStyle>
            <a:lvl1pPr algn="l" defTabSz="958438" eaLnBrk="1" fontAlgn="base" latinLnBrk="1" hangingPunct="1">
              <a:defRPr sz="1200" dirty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8162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7" tIns="47983" rIns="95967" bIns="47983" numCol="1" anchor="b" anchorCtr="0" compatLnSpc="1">
            <a:prstTxWarp prst="textNoShape">
              <a:avLst/>
            </a:prstTxWarp>
          </a:bodyPr>
          <a:lstStyle>
            <a:lvl1pPr algn="r" defTabSz="957263" eaLnBrk="1" latinLnBrk="1" hangingPunct="1">
              <a:defRPr sz="1200">
                <a:latin typeface="Times New Roman" pitchFamily="18" charset="0"/>
                <a:ea typeface="굴림" charset="-127"/>
              </a:defRPr>
            </a:lvl1pPr>
          </a:lstStyle>
          <a:p>
            <a:fld id="{5C86BCD8-FBF2-4A34-A454-A2166769BC9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827989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20713" y="981075"/>
            <a:ext cx="5880100" cy="4000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" name="슬라이드 노트 개체 틀 10"/>
          <p:cNvSpPr>
            <a:spLocks noGrp="1"/>
          </p:cNvSpPr>
          <p:nvPr>
            <p:ph type="body" sz="quarter" idx="3"/>
          </p:nvPr>
        </p:nvSpPr>
        <p:spPr>
          <a:xfrm>
            <a:off x="633413" y="5116513"/>
            <a:ext cx="5857875" cy="434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222409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8435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58813" y="5118100"/>
            <a:ext cx="6016625" cy="395605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9538" indent="-109538" eaLnBrk="1" hangingPunct="1">
              <a:lnSpc>
                <a:spcPct val="120000"/>
              </a:lnSpc>
              <a:spcBef>
                <a:spcPct val="0"/>
              </a:spcBef>
              <a:spcAft>
                <a:spcPct val="100000"/>
              </a:spcAft>
            </a:pPr>
            <a:endParaRPr lang="en-US" altLang="ko-K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805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60388" y="981075"/>
            <a:ext cx="6000750" cy="40005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366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60388" y="981075"/>
            <a:ext cx="6000750" cy="40005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619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60388" y="981075"/>
            <a:ext cx="6000750" cy="40005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610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71525" y="2130426"/>
            <a:ext cx="874395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58075" y="274639"/>
            <a:ext cx="2314575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14350" y="274639"/>
            <a:ext cx="6772275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71525" y="2130426"/>
            <a:ext cx="874395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2984" y="71414"/>
            <a:ext cx="9258300" cy="511156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4422" y="1000108"/>
            <a:ext cx="92583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  <p:transition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602" y="4406901"/>
            <a:ext cx="874395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14350" y="1600201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229225" y="1600201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dissolv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5654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225654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dissolv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>
    <p:dissolv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dissolv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1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21931" y="273051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14351" y="1435101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298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4422" y="1000108"/>
            <a:ext cx="92583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  <p:transition>
    <p:dissolv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dirty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dissolv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58075" y="274639"/>
            <a:ext cx="2314575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14350" y="274639"/>
            <a:ext cx="6772275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602" y="4406901"/>
            <a:ext cx="874395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14350" y="1600201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229225" y="1600201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5654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225654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1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21931" y="273051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14351" y="1435101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dirty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13" descr="Image6.pn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0287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extBox 14"/>
          <p:cNvSpPr txBox="1">
            <a:spLocks noChangeArrowheads="1"/>
          </p:cNvSpPr>
          <p:nvPr userDrawn="1"/>
        </p:nvSpPr>
        <p:spPr bwMode="auto">
          <a:xfrm>
            <a:off x="4827588" y="6573838"/>
            <a:ext cx="5572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fontAlgn="b" latinLnBrk="1" hangingPunct="1"/>
            <a:r>
              <a:rPr lang="en-US" altLang="ko-KR" sz="1200">
                <a:latin typeface="Calibri" pitchFamily="34" charset="0"/>
                <a:ea typeface="새굴림" pitchFamily="18" charset="-127"/>
              </a:rPr>
              <a:t>- </a:t>
            </a:r>
            <a:fld id="{7994FC9D-2150-4946-83C6-299A86766EB7}" type="slidenum">
              <a:rPr lang="ko-KR" altLang="en-US" sz="1200">
                <a:latin typeface="Calibri" pitchFamily="34" charset="0"/>
                <a:ea typeface="새굴림" pitchFamily="18" charset="-127"/>
              </a:rPr>
              <a:pPr algn="ctr" eaLnBrk="1" fontAlgn="b" latinLnBrk="1" hangingPunct="1"/>
              <a:t>‹#›</a:t>
            </a:fld>
            <a:r>
              <a:rPr lang="en-US" altLang="ko-KR" sz="1200">
                <a:latin typeface="Calibri" pitchFamily="34" charset="0"/>
                <a:ea typeface="새굴림" pitchFamily="18" charset="-127"/>
              </a:rPr>
              <a:t> -</a:t>
            </a:r>
            <a:endParaRPr lang="ko-KR" altLang="en-US" sz="1200">
              <a:latin typeface="Calibri" pitchFamily="34" charset="0"/>
              <a:ea typeface="새굴림" pitchFamily="18" charset="-127"/>
            </a:endParaRPr>
          </a:p>
        </p:txBody>
      </p:sp>
      <p:sp>
        <p:nvSpPr>
          <p:cNvPr id="2069" name="제목 개체 틀 1"/>
          <p:cNvSpPr>
            <a:spLocks noGrp="1"/>
          </p:cNvSpPr>
          <p:nvPr>
            <p:ph type="title"/>
          </p:nvPr>
        </p:nvSpPr>
        <p:spPr bwMode="auto">
          <a:xfrm>
            <a:off x="828675" y="201613"/>
            <a:ext cx="3405188" cy="36988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9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타원 8"/>
          <p:cNvSpPr/>
          <p:nvPr userDrawn="1"/>
        </p:nvSpPr>
        <p:spPr>
          <a:xfrm>
            <a:off x="8643962" y="-234858"/>
            <a:ext cx="2214578" cy="19493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10" name="타원 9"/>
          <p:cNvSpPr/>
          <p:nvPr userDrawn="1"/>
        </p:nvSpPr>
        <p:spPr>
          <a:xfrm>
            <a:off x="7786706" y="-142900"/>
            <a:ext cx="1947066" cy="164307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11" name="타원 10"/>
          <p:cNvSpPr/>
          <p:nvPr userDrawn="1"/>
        </p:nvSpPr>
        <p:spPr>
          <a:xfrm>
            <a:off x="-142912" y="5272138"/>
            <a:ext cx="2016224" cy="1800200"/>
          </a:xfrm>
          <a:prstGeom prst="ellipse">
            <a:avLst/>
          </a:prstGeom>
          <a:solidFill>
            <a:srgbClr val="CC00FF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pic>
        <p:nvPicPr>
          <p:cNvPr id="1039" name="그림 12" descr="Image4.png"/>
          <p:cNvPicPr>
            <a:picLocks noChangeAspect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12713" y="107950"/>
            <a:ext cx="5175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>
    <p:dissolve/>
  </p:transition>
  <p:timing>
    <p:tnLst>
      <p:par>
        <p:cTn id="1" dur="indefinite" restart="never" nodeType="tmRoot"/>
      </p:par>
    </p:tnLst>
  </p:timing>
  <p:txStyles>
    <p:titleStyle>
      <a:lvl1pPr algn="l" rtl="0" eaLnBrk="0" fontAlgn="b" latinLnBrk="1" hangingPunct="0">
        <a:spcBef>
          <a:spcPct val="0"/>
        </a:spcBef>
        <a:spcAft>
          <a:spcPct val="0"/>
        </a:spcAft>
        <a:defRPr kumimoji="1" sz="2400" b="1" kern="12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맑은 고딕" pitchFamily="50" charset="-127"/>
          <a:cs typeface="+mj-cs"/>
        </a:defRPr>
      </a:lvl1pPr>
      <a:lvl2pPr algn="l" rtl="0" eaLnBrk="0" fontAlgn="b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2pPr>
      <a:lvl3pPr algn="l" rtl="0" eaLnBrk="0" fontAlgn="b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3pPr>
      <a:lvl4pPr algn="l" rtl="0" eaLnBrk="0" fontAlgn="b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4pPr>
      <a:lvl5pPr algn="l" rtl="0" eaLnBrk="0" fontAlgn="b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제목 개체 틀 1"/>
          <p:cNvSpPr>
            <a:spLocks noGrp="1"/>
          </p:cNvSpPr>
          <p:nvPr>
            <p:ph type="title"/>
          </p:nvPr>
        </p:nvSpPr>
        <p:spPr bwMode="auto">
          <a:xfrm>
            <a:off x="534988" y="188913"/>
            <a:ext cx="2528887" cy="27463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dissolve/>
  </p:transition>
  <p:timing>
    <p:tnLst>
      <p:par>
        <p:cTn id="1" dur="indefinite" restart="never" nodeType="tmRoot"/>
      </p:par>
    </p:tnLst>
  </p:timing>
  <p:txStyles>
    <p:titleStyle>
      <a:lvl1pPr algn="l" rtl="0" eaLnBrk="0" fontAlgn="b" latinLnBrk="1" hangingPunct="0">
        <a:spcBef>
          <a:spcPct val="0"/>
        </a:spcBef>
        <a:spcAft>
          <a:spcPct val="0"/>
        </a:spcAft>
        <a:defRPr kumimoji="1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맑은 고딕" pitchFamily="50" charset="-127"/>
          <a:cs typeface="+mj-cs"/>
        </a:defRPr>
      </a:lvl1pPr>
      <a:lvl2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2pPr>
      <a:lvl3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3pPr>
      <a:lvl4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4pPr>
      <a:lvl5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643038" y="2633168"/>
            <a:ext cx="7715304" cy="106742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398FF"/>
              </a:gs>
              <a:gs pos="100000">
                <a:srgbClr val="557DED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rgbClr val="FFFFCC"/>
            </a:solidFill>
            <a:round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sy="50000" kx="-2453608" rotWithShape="0">
              <a:srgbClr val="C0C0C0">
                <a:alpha val="50000"/>
              </a:srgbClr>
            </a:outerShdw>
          </a:effectLst>
        </p:spPr>
        <p:txBody>
          <a:bodyPr wrap="none" lIns="81550" tIns="42408" rIns="81550" bIns="42408" anchor="ctr"/>
          <a:lstStyle/>
          <a:p>
            <a:pPr algn="ctr" defTabSz="779463" eaLnBrk="1" fontAlgn="b" latinLnBrk="1" hangingPunct="1"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  <p:sp>
        <p:nvSpPr>
          <p:cNvPr id="17" name="타원 16"/>
          <p:cNvSpPr/>
          <p:nvPr/>
        </p:nvSpPr>
        <p:spPr bwMode="auto">
          <a:xfrm>
            <a:off x="845535" y="2419350"/>
            <a:ext cx="1511883" cy="1512888"/>
          </a:xfrm>
          <a:prstGeom prst="ellipse">
            <a:avLst/>
          </a:prstGeom>
          <a:solidFill>
            <a:srgbClr val="FFFFCC"/>
          </a:solidFill>
          <a:ln w="19050" cap="flat" cmpd="sng" algn="ctr">
            <a:solidFill>
              <a:srgbClr val="FFFFCC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rgbClr val="FFFFCC">
                <a:alpha val="60000"/>
              </a:srgbClr>
            </a:glow>
          </a:effectLst>
        </p:spPr>
        <p:txBody>
          <a:bodyPr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416" name="그림 13" descr="Image33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8363" y="2451100"/>
            <a:ext cx="1460500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7" name="Rectangle 3"/>
          <p:cNvSpPr>
            <a:spLocks noChangeArrowheads="1"/>
          </p:cNvSpPr>
          <p:nvPr/>
        </p:nvSpPr>
        <p:spPr bwMode="auto">
          <a:xfrm>
            <a:off x="1285875" y="2741613"/>
            <a:ext cx="533400" cy="8461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rIns="0"/>
          <a:lstStyle/>
          <a:p>
            <a:pPr algn="r" eaLnBrk="1" fontAlgn="b" latinLnBrk="1" hangingPunct="1"/>
            <a:r>
              <a:rPr lang="en-US" altLang="ko-KR" sz="4800" i="1" dirty="0" smtClean="0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9.</a:t>
            </a:r>
            <a:endParaRPr lang="en-US" altLang="ko-KR" sz="4800" i="1" dirty="0">
              <a:solidFill>
                <a:srgbClr val="FFFFCC"/>
              </a:solidFill>
              <a:latin typeface="나눔고딕" pitchFamily="50" charset="-127"/>
              <a:ea typeface="나눔고딕" pitchFamily="50" charset="-127"/>
              <a:cs typeface="Arial" charset="0"/>
            </a:endParaRPr>
          </a:p>
        </p:txBody>
      </p:sp>
      <p:sp>
        <p:nvSpPr>
          <p:cNvPr id="17418" name="Text Box 6"/>
          <p:cNvSpPr txBox="1">
            <a:spLocks noChangeArrowheads="1"/>
          </p:cNvSpPr>
          <p:nvPr/>
        </p:nvSpPr>
        <p:spPr bwMode="auto">
          <a:xfrm>
            <a:off x="2443163" y="2582416"/>
            <a:ext cx="5645150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fontAlgn="b" latinLnBrk="1" hangingPunct="1">
              <a:buSzPct val="70000"/>
            </a:pPr>
            <a:r>
              <a:rPr lang="en-US" altLang="ko-KR" sz="3200" dirty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200" dirty="0" smtClean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파일 및 </a:t>
            </a:r>
            <a:r>
              <a:rPr lang="en-US" altLang="ko-KR" sz="3200" dirty="0" err="1" smtClean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SharedPreference</a:t>
            </a:r>
            <a:r>
              <a:rPr lang="ko-KR" altLang="en-US" sz="3200" dirty="0" smtClean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를 이용한 데이터 </a:t>
            </a:r>
            <a:r>
              <a:rPr lang="ko-KR" altLang="en-US" sz="3200" dirty="0" err="1" smtClean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영속화</a:t>
            </a:r>
            <a:r>
              <a:rPr lang="ko-KR" altLang="en-US" sz="3200" dirty="0" smtClean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lang="en-US" altLang="ko-KR" sz="3200" dirty="0">
              <a:solidFill>
                <a:srgbClr val="FFFFC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643962" y="-234858"/>
            <a:ext cx="2214578" cy="19493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86706" y="-142900"/>
            <a:ext cx="1947066" cy="164307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142912" y="5272138"/>
            <a:ext cx="2016224" cy="1800200"/>
          </a:xfrm>
          <a:prstGeom prst="ellipse">
            <a:avLst/>
          </a:prstGeom>
          <a:solidFill>
            <a:srgbClr val="CC00FF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627322" cy="369332"/>
          </a:xfrm>
        </p:spPr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9.1.1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퍼미션이란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99" y="1196752"/>
            <a:ext cx="10129961" cy="50922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타원 3"/>
          <p:cNvSpPr/>
          <p:nvPr/>
        </p:nvSpPr>
        <p:spPr>
          <a:xfrm>
            <a:off x="390972" y="1124744"/>
            <a:ext cx="2232248" cy="43204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90972" y="3068959"/>
            <a:ext cx="2808312" cy="50405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69503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6956" y="1323697"/>
            <a:ext cx="9543169" cy="34014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6" y="750153"/>
            <a:ext cx="7353300" cy="53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662520" y="83671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메니페스트파일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8720"/>
          <a:stretch/>
        </p:blipFill>
        <p:spPr>
          <a:xfrm>
            <a:off x="246956" y="4363541"/>
            <a:ext cx="9543169" cy="25218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659656" cy="369332"/>
          </a:xfrm>
        </p:spPr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9.1.1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시스템퍼미션이란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983260" y="2049412"/>
            <a:ext cx="3800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멤버변수로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Boolean </a:t>
            </a:r>
            <a:r>
              <a:rPr lang="en-US" altLang="ko-KR" dirty="0" err="1" smtClean="0">
                <a:solidFill>
                  <a:srgbClr val="FF0000"/>
                </a:solidFill>
              </a:rPr>
              <a:t>fileReadPermission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선언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3260" y="2870531"/>
            <a:ext cx="3838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멤버변수로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Boolean </a:t>
            </a:r>
            <a:r>
              <a:rPr lang="en-US" altLang="ko-KR" dirty="0" err="1" smtClean="0">
                <a:solidFill>
                  <a:srgbClr val="FF0000"/>
                </a:solidFill>
              </a:rPr>
              <a:t>fileWritePermission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선언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42477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0" y="2564904"/>
            <a:ext cx="10112052" cy="40109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1" y="1582453"/>
            <a:ext cx="10112052" cy="982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0" y="620688"/>
            <a:ext cx="7248525" cy="923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659656" cy="369332"/>
          </a:xfrm>
        </p:spPr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9.1.1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시스템퍼미션이란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727202" y="2294967"/>
            <a:ext cx="4964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Manifest</a:t>
            </a:r>
            <a:r>
              <a:rPr lang="ko-KR" altLang="en-US" dirty="0" smtClean="0">
                <a:solidFill>
                  <a:srgbClr val="FF0000"/>
                </a:solidFill>
              </a:rPr>
              <a:t>파일에 </a:t>
            </a:r>
            <a:r>
              <a:rPr lang="en-US" altLang="ko-KR" dirty="0" smtClean="0">
                <a:solidFill>
                  <a:srgbClr val="FF0000"/>
                </a:solidFill>
              </a:rPr>
              <a:t>uses-permission</a:t>
            </a:r>
            <a:r>
              <a:rPr lang="ko-KR" altLang="en-US" dirty="0" smtClean="0">
                <a:solidFill>
                  <a:srgbClr val="FF0000"/>
                </a:solidFill>
              </a:rPr>
              <a:t>으로 등록되어 있어야 한다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91992" y="1124744"/>
            <a:ext cx="3860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rgbClr val="FF0000"/>
                </a:solidFill>
              </a:rPr>
              <a:t>위험권한</a:t>
            </a:r>
            <a:r>
              <a:rPr lang="ko-KR" altLang="en-US" sz="1000" dirty="0" smtClean="0">
                <a:solidFill>
                  <a:srgbClr val="FF0000"/>
                </a:solidFill>
              </a:rPr>
              <a:t> 아님 </a:t>
            </a:r>
            <a:r>
              <a:rPr lang="en-US" altLang="ko-KR" sz="1000" dirty="0" smtClean="0">
                <a:solidFill>
                  <a:srgbClr val="FF0000"/>
                </a:solidFill>
              </a:rPr>
              <a:t>=&gt;</a:t>
            </a:r>
            <a:r>
              <a:rPr lang="ko-KR" altLang="en-US" sz="1000" dirty="0" smtClean="0">
                <a:solidFill>
                  <a:srgbClr val="FF0000"/>
                </a:solidFill>
              </a:rPr>
              <a:t>허가요청창이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안뜸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위험권한</a:t>
            </a:r>
            <a:r>
              <a:rPr lang="ko-KR" altLang="en-US" sz="1000" dirty="0" smtClean="0">
                <a:solidFill>
                  <a:srgbClr val="FF0000"/>
                </a:solidFill>
              </a:rPr>
              <a:t> </a:t>
            </a:r>
            <a:r>
              <a:rPr lang="en-US" altLang="ko-KR" sz="1000" dirty="0" smtClean="0">
                <a:solidFill>
                  <a:srgbClr val="FF0000"/>
                </a:solidFill>
              </a:rPr>
              <a:t>=&gt;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스토리지와</a:t>
            </a:r>
            <a:r>
              <a:rPr lang="ko-KR" altLang="en-US" sz="1000" dirty="0" smtClean="0">
                <a:solidFill>
                  <a:srgbClr val="FF0000"/>
                </a:solidFill>
              </a:rPr>
              <a:t> 그룹이 달라 허가요청창이 뜸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10017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2984" y="202148"/>
            <a:ext cx="2632131" cy="369332"/>
          </a:xfrm>
        </p:spPr>
        <p:txBody>
          <a:bodyPr/>
          <a:lstStyle/>
          <a:p>
            <a:r>
              <a:rPr lang="en-US" altLang="ko-KR" dirty="0"/>
              <a:t>9.1.2 File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18964" y="1000108"/>
            <a:ext cx="9472578" cy="512605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 smtClean="0"/>
              <a:t>File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 </a:t>
            </a:r>
            <a:r>
              <a:rPr lang="ko-KR" altLang="en-US" dirty="0" smtClean="0"/>
              <a:t>파일의 경로명을 다루는 클래스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java.io.File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파일과 디렉터리 </a:t>
            </a:r>
            <a:r>
              <a:rPr lang="ko-KR" altLang="en-US" dirty="0" smtClean="0"/>
              <a:t>경로명의 추상적 표현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 </a:t>
            </a:r>
            <a:r>
              <a:rPr lang="ko-KR" altLang="en-US" dirty="0" smtClean="0"/>
              <a:t>파일 관리 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파일 이름 변경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디렉터리 생성</a:t>
            </a:r>
            <a:r>
              <a:rPr lang="en-US" altLang="ko-KR" dirty="0" smtClean="0"/>
              <a:t>,  </a:t>
            </a:r>
            <a:r>
              <a:rPr lang="ko-KR" altLang="en-US" dirty="0" smtClean="0"/>
              <a:t>크기 등 파일 관리</a:t>
            </a:r>
            <a:endParaRPr lang="en-US" altLang="ko-KR" dirty="0" smtClean="0"/>
          </a:p>
          <a:p>
            <a:pPr lvl="2"/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File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객체는 파일 읽고 쓰기 기능 없음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2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/>
          <a:srcRect b="43518"/>
          <a:stretch/>
        </p:blipFill>
        <p:spPr>
          <a:xfrm>
            <a:off x="542767" y="4509120"/>
            <a:ext cx="9248775" cy="18722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3394342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2984" y="202148"/>
            <a:ext cx="3659656" cy="369332"/>
          </a:xfrm>
        </p:spPr>
        <p:txBody>
          <a:bodyPr/>
          <a:lstStyle/>
          <a:p>
            <a:r>
              <a:rPr lang="en-US" altLang="ko-KR" dirty="0" smtClean="0"/>
              <a:t>9.1.2 </a:t>
            </a:r>
            <a:r>
              <a:rPr lang="ko-KR" altLang="en-US" dirty="0" smtClean="0"/>
              <a:t>자바 입출력 스트림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74948" y="836712"/>
            <a:ext cx="10009112" cy="2736304"/>
          </a:xfrm>
        </p:spPr>
        <p:txBody>
          <a:bodyPr>
            <a:normAutofit fontScale="925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스트림</a:t>
            </a:r>
            <a:r>
              <a:rPr lang="ko-KR" altLang="en-US" dirty="0" smtClean="0"/>
              <a:t> 입출력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</a:t>
            </a:r>
            <a:r>
              <a:rPr lang="ko-KR" altLang="en-US" dirty="0" smtClean="0"/>
              <a:t>버퍼를 가지고 순차적으로 이루어지는 입출력</a:t>
            </a:r>
            <a:endParaRPr lang="en-US" altLang="ko-KR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dirty="0" smtClean="0"/>
              <a:t>자바의 입출력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</a:t>
            </a:r>
            <a:r>
              <a:rPr lang="ko-KR" altLang="en-US" dirty="0" smtClean="0"/>
              <a:t>응용프로그램과 </a:t>
            </a:r>
            <a:r>
              <a:rPr lang="ko-KR" altLang="en-US" dirty="0"/>
              <a:t>입출력 장치를 </a:t>
            </a:r>
            <a:r>
              <a:rPr lang="ko-KR" altLang="en-US" dirty="0" smtClean="0"/>
              <a:t>연결하는 소프트웨어 모듈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입력 장치로부터 자바 프로그램으로 데이터를 전달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출력 장치로 데이터 출력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2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00" y="3573016"/>
            <a:ext cx="7515168" cy="303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1685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2984" y="202148"/>
            <a:ext cx="4688784" cy="369332"/>
          </a:xfrm>
        </p:spPr>
        <p:txBody>
          <a:bodyPr/>
          <a:lstStyle/>
          <a:p>
            <a:r>
              <a:rPr lang="en-US" altLang="ko-KR" dirty="0" smtClean="0"/>
              <a:t>9.1.2 </a:t>
            </a:r>
            <a:r>
              <a:rPr lang="ko-KR" altLang="en-US" dirty="0" smtClean="0"/>
              <a:t>자바의 입출력 스트림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18964" y="1000108"/>
            <a:ext cx="9753758" cy="512605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dirty="0" smtClean="0"/>
              <a:t>스트림의 양끝에 입출력장치와 자바 응용프로그램 연결</a:t>
            </a:r>
            <a:endParaRPr lang="en-US" altLang="ko-KR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dirty="0" smtClean="0"/>
              <a:t>스트림은 </a:t>
            </a:r>
            <a:r>
              <a:rPr lang="ko-KR" altLang="en-US" dirty="0" err="1" smtClean="0"/>
              <a:t>단방향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</a:t>
            </a:r>
            <a:r>
              <a:rPr lang="ko-KR" altLang="en-US" dirty="0" smtClean="0"/>
              <a:t>입력과 출력을 동시에 하는 스트림 없음</a:t>
            </a:r>
            <a:endParaRPr lang="en-US" altLang="ko-KR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dirty="0" smtClean="0"/>
              <a:t>입출력 스트림 기본 단위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</a:t>
            </a:r>
            <a:r>
              <a:rPr lang="ko-KR" altLang="en-US" dirty="0" smtClean="0"/>
              <a:t>바이트 스트림의 경우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바이트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</a:t>
            </a:r>
            <a:r>
              <a:rPr lang="ko-KR" altLang="en-US" dirty="0" smtClean="0"/>
              <a:t>문자 스트림의 경우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자바에서는 문자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: 2 </a:t>
            </a:r>
            <a:r>
              <a:rPr lang="ko-KR" altLang="en-US" dirty="0" smtClean="0"/>
              <a:t>바이트</a:t>
            </a:r>
            <a:r>
              <a:rPr lang="en-US" altLang="ko-KR" dirty="0" smtClean="0"/>
              <a:t>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dirty="0" smtClean="0"/>
              <a:t>선입선출 구조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27725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2984" y="202148"/>
            <a:ext cx="4688784" cy="369332"/>
          </a:xfrm>
        </p:spPr>
        <p:txBody>
          <a:bodyPr/>
          <a:lstStyle/>
          <a:p>
            <a:r>
              <a:rPr lang="en-US" altLang="ko-KR" dirty="0" smtClean="0"/>
              <a:t>9.1.2 </a:t>
            </a:r>
            <a:r>
              <a:rPr lang="ko-KR" altLang="en-US" dirty="0" smtClean="0"/>
              <a:t>자바의 입출력 스트림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18964" y="1052736"/>
            <a:ext cx="9865096" cy="54006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b="1" dirty="0" smtClean="0"/>
              <a:t>바이트 </a:t>
            </a:r>
            <a:r>
              <a:rPr lang="ko-KR" altLang="en-US" sz="3200" b="1" dirty="0" err="1" smtClean="0"/>
              <a:t>스트림과</a:t>
            </a:r>
            <a:r>
              <a:rPr lang="ko-KR" altLang="en-US" sz="3200" b="1" dirty="0" smtClean="0"/>
              <a:t> 문자 </a:t>
            </a:r>
            <a:r>
              <a:rPr lang="ko-KR" altLang="en-US" sz="3200" b="1" dirty="0" err="1" smtClean="0"/>
              <a:t>스트림</a:t>
            </a:r>
            <a:endParaRPr lang="en-US" altLang="ko-KR" sz="3200" b="1" dirty="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800" b="1" dirty="0" smtClean="0"/>
              <a:t>바이트 </a:t>
            </a:r>
            <a:r>
              <a:rPr lang="ko-KR" altLang="en-US" sz="2800" b="1" dirty="0" err="1" smtClean="0"/>
              <a:t>스트림</a:t>
            </a:r>
            <a:endParaRPr lang="en-US" altLang="ko-KR" sz="2800" b="1" dirty="0" smtClean="0"/>
          </a:p>
          <a:p>
            <a:pPr lvl="2"/>
            <a:r>
              <a:rPr lang="en-US" altLang="ko-KR" dirty="0" smtClean="0"/>
              <a:t>-</a:t>
            </a:r>
            <a:r>
              <a:rPr lang="ko-KR" altLang="en-US" dirty="0" err="1" smtClean="0"/>
              <a:t>입출력되는</a:t>
            </a:r>
            <a:r>
              <a:rPr lang="ko-KR" altLang="en-US" dirty="0" smtClean="0"/>
              <a:t> 데이터를 단순 바이트로 처리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바이너리 파일을 읽는 입력 스트림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800" b="1" dirty="0" smtClean="0"/>
              <a:t>문자 </a:t>
            </a:r>
            <a:r>
              <a:rPr lang="ko-KR" altLang="en-US" sz="2800" b="1" dirty="0" err="1" smtClean="0"/>
              <a:t>스트림</a:t>
            </a:r>
            <a:endParaRPr lang="en-US" altLang="ko-KR" sz="2800" b="1" dirty="0" smtClean="0"/>
          </a:p>
          <a:p>
            <a:pPr lvl="2"/>
            <a:r>
              <a:rPr lang="en-US" altLang="ko-KR" dirty="0" smtClean="0"/>
              <a:t>-</a:t>
            </a:r>
            <a:r>
              <a:rPr lang="ko-KR" altLang="en-US" dirty="0" smtClean="0"/>
              <a:t>문자만 </a:t>
            </a:r>
            <a:r>
              <a:rPr lang="ko-KR" altLang="en-US" dirty="0" err="1" smtClean="0"/>
              <a:t>입출력하는</a:t>
            </a:r>
            <a:r>
              <a:rPr lang="ko-KR" altLang="en-US" dirty="0" smtClean="0"/>
              <a:t> 스트림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-</a:t>
            </a:r>
            <a:r>
              <a:rPr lang="ko-KR" altLang="en-US" dirty="0" smtClean="0"/>
              <a:t>문자가 아닌 바이너리 데이터는 스트림에서 처리하지 못함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텍스트 파일을 읽는 입력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 smtClean="0"/>
              <a:t>JDK</a:t>
            </a:r>
            <a:r>
              <a:rPr lang="ko-KR" altLang="en-US" dirty="0" smtClean="0"/>
              <a:t>는 입출력 스트림을 구현한 다양한 클래스 제공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38438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9.1.2 JDK</a:t>
            </a:r>
            <a:r>
              <a:rPr lang="ko-KR" altLang="en-US" dirty="0" smtClean="0"/>
              <a:t>의 바이트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</a:t>
            </a:r>
            <a:r>
              <a:rPr lang="ko-KR" altLang="en-US" dirty="0"/>
              <a:t>클래스 계층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71501" y="74712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1501" y="74712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71501" y="74712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571501" y="74712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2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471092" y="1340768"/>
            <a:ext cx="7344816" cy="5336022"/>
            <a:chOff x="899592" y="1340768"/>
            <a:chExt cx="7344816" cy="533602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592" y="1340768"/>
              <a:ext cx="7344816" cy="5138979"/>
            </a:xfrm>
            <a:prstGeom prst="rect">
              <a:avLst/>
            </a:prstGeom>
          </p:spPr>
        </p:pic>
        <p:sp>
          <p:nvSpPr>
            <p:cNvPr id="10" name="모서리가 둥근 사각형 설명선 9"/>
            <p:cNvSpPr/>
            <p:nvPr/>
          </p:nvSpPr>
          <p:spPr>
            <a:xfrm>
              <a:off x="5328084" y="5961701"/>
              <a:ext cx="1476164" cy="715089"/>
            </a:xfrm>
            <a:prstGeom prst="wedgeRoundRectCallout">
              <a:avLst>
                <a:gd name="adj1" fmla="val 65953"/>
                <a:gd name="adj2" fmla="val -17463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200" dirty="0"/>
                <a:t>클래스 이름이 </a:t>
              </a:r>
              <a:endParaRPr lang="en-US" altLang="ko-KR" sz="1200" dirty="0"/>
            </a:p>
            <a:p>
              <a:r>
                <a:rPr lang="ko-KR" altLang="en-US" sz="1200" dirty="0"/>
                <a:t>공통적으로</a:t>
              </a:r>
              <a:endParaRPr lang="en-US" altLang="ko-KR" sz="1200" dirty="0"/>
            </a:p>
            <a:p>
              <a:r>
                <a:rPr lang="en-US" altLang="ko-KR" sz="1200" dirty="0"/>
                <a:t>Stream</a:t>
              </a:r>
              <a:r>
                <a:rPr lang="ko-KR" altLang="en-US" sz="1200" dirty="0"/>
                <a:t>으로 끝남</a:t>
              </a:r>
            </a:p>
          </p:txBody>
        </p:sp>
        <p:sp>
          <p:nvSpPr>
            <p:cNvPr id="3" name="자유형 2"/>
            <p:cNvSpPr/>
            <p:nvPr/>
          </p:nvSpPr>
          <p:spPr>
            <a:xfrm>
              <a:off x="3779911" y="6237312"/>
              <a:ext cx="1574221" cy="90336"/>
            </a:xfrm>
            <a:custGeom>
              <a:avLst/>
              <a:gdLst>
                <a:gd name="connsiteX0" fmla="*/ 2002536 w 2020824"/>
                <a:gd name="connsiteY0" fmla="*/ 146304 h 256032"/>
                <a:gd name="connsiteX1" fmla="*/ 0 w 2020824"/>
                <a:gd name="connsiteY1" fmla="*/ 0 h 256032"/>
                <a:gd name="connsiteX2" fmla="*/ 2020824 w 2020824"/>
                <a:gd name="connsiteY2" fmla="*/ 256032 h 25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0824" h="256032">
                  <a:moveTo>
                    <a:pt x="2002536" y="146304"/>
                  </a:moveTo>
                  <a:lnTo>
                    <a:pt x="0" y="0"/>
                  </a:lnTo>
                  <a:cubicBezTo>
                    <a:pt x="3048" y="18288"/>
                    <a:pt x="1011936" y="137160"/>
                    <a:pt x="2020824" y="256032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056187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9.1.2 JDK</a:t>
            </a:r>
            <a:r>
              <a:rPr lang="ko-KR" altLang="en-US" dirty="0" smtClean="0"/>
              <a:t>의 문자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</a:t>
            </a:r>
            <a:r>
              <a:rPr lang="ko-KR" altLang="en-US" dirty="0"/>
              <a:t>클래스 계층 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2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327076" y="1412776"/>
            <a:ext cx="7494518" cy="5177398"/>
            <a:chOff x="827584" y="1542700"/>
            <a:chExt cx="7494518" cy="517739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584" y="1542700"/>
              <a:ext cx="7494518" cy="4819854"/>
            </a:xfrm>
            <a:prstGeom prst="rect">
              <a:avLst/>
            </a:prstGeom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5076056" y="6005009"/>
              <a:ext cx="1764196" cy="715089"/>
            </a:xfrm>
            <a:prstGeom prst="wedgeRoundRectCallout">
              <a:avLst>
                <a:gd name="adj1" fmla="val 52533"/>
                <a:gd name="adj2" fmla="val -1629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200" dirty="0"/>
                <a:t>클래스 이름이 </a:t>
              </a:r>
              <a:endParaRPr lang="en-US" altLang="ko-KR" sz="1200" dirty="0"/>
            </a:p>
            <a:p>
              <a:r>
                <a:rPr lang="ko-KR" altLang="en-US" sz="1200" dirty="0"/>
                <a:t>공통적으로</a:t>
              </a:r>
              <a:endParaRPr lang="en-US" altLang="ko-KR" sz="1200" dirty="0"/>
            </a:p>
            <a:p>
              <a:r>
                <a:rPr lang="en-US" altLang="ko-KR" sz="1200" dirty="0"/>
                <a:t>Reader/Writer</a:t>
              </a:r>
              <a:r>
                <a:rPr lang="ko-KR" altLang="en-US" sz="1200" dirty="0"/>
                <a:t>로 끝남</a:t>
              </a:r>
            </a:p>
          </p:txBody>
        </p:sp>
        <p:sp>
          <p:nvSpPr>
            <p:cNvPr id="6" name="자유형 5"/>
            <p:cNvSpPr/>
            <p:nvPr/>
          </p:nvSpPr>
          <p:spPr>
            <a:xfrm>
              <a:off x="3081281" y="6114924"/>
              <a:ext cx="2020824" cy="256032"/>
            </a:xfrm>
            <a:custGeom>
              <a:avLst/>
              <a:gdLst>
                <a:gd name="connsiteX0" fmla="*/ 2002536 w 2020824"/>
                <a:gd name="connsiteY0" fmla="*/ 146304 h 256032"/>
                <a:gd name="connsiteX1" fmla="*/ 0 w 2020824"/>
                <a:gd name="connsiteY1" fmla="*/ 0 h 256032"/>
                <a:gd name="connsiteX2" fmla="*/ 2020824 w 2020824"/>
                <a:gd name="connsiteY2" fmla="*/ 256032 h 25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0824" h="256032">
                  <a:moveTo>
                    <a:pt x="2002536" y="146304"/>
                  </a:moveTo>
                  <a:lnTo>
                    <a:pt x="0" y="0"/>
                  </a:lnTo>
                  <a:cubicBezTo>
                    <a:pt x="3048" y="18288"/>
                    <a:pt x="1011936" y="137160"/>
                    <a:pt x="2020824" y="256032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911359" y="140437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추상클래스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43700" y="140437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추상클래스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35674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2984" y="202148"/>
            <a:ext cx="6327053" cy="369332"/>
          </a:xfrm>
        </p:spPr>
        <p:txBody>
          <a:bodyPr/>
          <a:lstStyle/>
          <a:p>
            <a:r>
              <a:rPr lang="en-US" altLang="ko-KR" dirty="0"/>
              <a:t>9.1.2 </a:t>
            </a:r>
            <a:r>
              <a:rPr lang="ko-KR" altLang="en-US" dirty="0" smtClean="0"/>
              <a:t>자바 </a:t>
            </a:r>
            <a:r>
              <a:rPr lang="en-US" altLang="ko-KR" dirty="0" err="1" smtClean="0"/>
              <a:t>FileReader</a:t>
            </a:r>
            <a:r>
              <a:rPr lang="ko-KR" altLang="en-US" dirty="0" smtClean="0"/>
              <a:t>을 이용한 파일 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2980" y="908720"/>
            <a:ext cx="9258300" cy="5126055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FileReader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FileReader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2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854575"/>
              </p:ext>
            </p:extLst>
          </p:nvPr>
        </p:nvGraphicFramePr>
        <p:xfrm>
          <a:off x="529645" y="1412777"/>
          <a:ext cx="9124969" cy="129265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68386">
                  <a:extLst>
                    <a:ext uri="{9D8B030D-6E8A-4147-A177-3AD203B41FA5}">
                      <a16:colId xmlns:a16="http://schemas.microsoft.com/office/drawing/2014/main" val="895264076"/>
                    </a:ext>
                  </a:extLst>
                </a:gridCol>
                <a:gridCol w="5256583">
                  <a:extLst>
                    <a:ext uri="{9D8B030D-6E8A-4147-A177-3AD203B41FA5}">
                      <a16:colId xmlns:a16="http://schemas.microsoft.com/office/drawing/2014/main" val="3505583518"/>
                    </a:ext>
                  </a:extLst>
                </a:gridCol>
              </a:tblGrid>
              <a:tr h="331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생성자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33164"/>
                  </a:ext>
                </a:extLst>
              </a:tr>
              <a:tr h="3315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FileReader</a:t>
                      </a:r>
                      <a:r>
                        <a:rPr lang="en-US" altLang="ko-KR" dirty="0" smtClean="0"/>
                        <a:t>(File</a:t>
                      </a:r>
                      <a:r>
                        <a:rPr lang="en-US" altLang="ko-KR" baseline="0" dirty="0" smtClean="0"/>
                        <a:t> file)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file</a:t>
                      </a:r>
                      <a:r>
                        <a:rPr lang="ko-KR" altLang="en-US" dirty="0" smtClean="0"/>
                        <a:t>에 데이터를 저장할 </a:t>
                      </a:r>
                      <a:r>
                        <a:rPr lang="en-US" altLang="ko-KR" dirty="0" smtClean="0"/>
                        <a:t>FileWriter</a:t>
                      </a:r>
                      <a:r>
                        <a:rPr lang="ko-KR" altLang="en-US" dirty="0" smtClean="0"/>
                        <a:t>생성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967479"/>
                  </a:ext>
                </a:extLst>
              </a:tr>
              <a:tr h="5611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FileReader</a:t>
                      </a:r>
                      <a:r>
                        <a:rPr lang="en-US" altLang="ko-KR" dirty="0" smtClean="0"/>
                        <a:t>(String name)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r>
                        <a:rPr lang="ko-KR" altLang="en-US" dirty="0" smtClean="0"/>
                        <a:t>파일에 데이터를 저장할 </a:t>
                      </a:r>
                      <a:r>
                        <a:rPr lang="en-US" altLang="ko-KR" dirty="0" smtClean="0"/>
                        <a:t>FileWriter</a:t>
                      </a:r>
                      <a:r>
                        <a:rPr lang="ko-KR" altLang="en-US" dirty="0" smtClean="0"/>
                        <a:t>생성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666851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544860"/>
              </p:ext>
            </p:extLst>
          </p:nvPr>
        </p:nvGraphicFramePr>
        <p:xfrm>
          <a:off x="529645" y="3356992"/>
          <a:ext cx="9654415" cy="321865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49759">
                  <a:extLst>
                    <a:ext uri="{9D8B030D-6E8A-4147-A177-3AD203B41FA5}">
                      <a16:colId xmlns:a16="http://schemas.microsoft.com/office/drawing/2014/main" val="895264076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val="3505583518"/>
                    </a:ext>
                  </a:extLst>
                </a:gridCol>
              </a:tblGrid>
              <a:tr h="297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생성자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33164"/>
                  </a:ext>
                </a:extLst>
              </a:tr>
              <a:tr h="2971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 smtClean="0"/>
                        <a:t>int</a:t>
                      </a:r>
                      <a:r>
                        <a:rPr lang="en-US" altLang="ko-KR" baseline="0" dirty="0" smtClean="0"/>
                        <a:t> read()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한 개의 문자를 읽어 </a:t>
                      </a:r>
                      <a:r>
                        <a:rPr lang="ko-KR" altLang="en-US" dirty="0" err="1" smtClean="0"/>
                        <a:t>정수형으로</a:t>
                      </a:r>
                      <a:r>
                        <a:rPr lang="ko-KR" altLang="en-US" dirty="0" smtClean="0"/>
                        <a:t> 리턴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967479"/>
                  </a:ext>
                </a:extLst>
              </a:tr>
              <a:tr h="2971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 read(char[] </a:t>
                      </a:r>
                      <a:r>
                        <a:rPr lang="en-US" altLang="ko-KR" dirty="0" err="1" smtClean="0"/>
                        <a:t>cbuf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문자들을 읽어 </a:t>
                      </a:r>
                      <a:r>
                        <a:rPr lang="en-US" altLang="ko-KR" dirty="0" err="1" smtClean="0"/>
                        <a:t>cbuf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배열에 저장하고 읽은 개수 리턴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666851"/>
                  </a:ext>
                </a:extLst>
              </a:tr>
              <a:tr h="2971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 read(char[] </a:t>
                      </a:r>
                      <a:r>
                        <a:rPr lang="en-US" altLang="ko-KR" dirty="0" err="1" smtClean="0"/>
                        <a:t>cbuf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 off, </a:t>
                      </a:r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en-US" altLang="ko-KR" dirty="0" err="1" smtClean="0"/>
                        <a:t>len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최대 </a:t>
                      </a:r>
                      <a:r>
                        <a:rPr lang="en-US" altLang="ko-KR" dirty="0" err="1" smtClean="0"/>
                        <a:t>len</a:t>
                      </a:r>
                      <a:r>
                        <a:rPr lang="ko-KR" altLang="en-US" dirty="0" smtClean="0"/>
                        <a:t>크기만큼 읽어 </a:t>
                      </a:r>
                      <a:r>
                        <a:rPr lang="en-US" altLang="ko-KR" dirty="0" smtClean="0"/>
                        <a:t>off</a:t>
                      </a:r>
                      <a:r>
                        <a:rPr lang="ko-KR" altLang="en-US" dirty="0" smtClean="0"/>
                        <a:t>부터 저장하고 실제 읽은 개수 리턴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702527"/>
                  </a:ext>
                </a:extLst>
              </a:tr>
              <a:tr h="4091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boolean</a:t>
                      </a:r>
                      <a:r>
                        <a:rPr lang="en-US" altLang="ko-KR" baseline="0" dirty="0" smtClean="0"/>
                        <a:t> ready()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입력 스트림이 문자를 읽어 들일 수 있는 상태인지 리턴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74896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void</a:t>
                      </a:r>
                      <a:r>
                        <a:rPr lang="en-US" altLang="ko-KR" baseline="0" dirty="0" smtClean="0"/>
                        <a:t> reset()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스트림 리셋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스트림이 </a:t>
                      </a:r>
                      <a:r>
                        <a:rPr lang="ko-KR" altLang="en-US" dirty="0" err="1" smtClean="0"/>
                        <a:t>마킹되어</a:t>
                      </a:r>
                      <a:r>
                        <a:rPr lang="ko-KR" altLang="en-US" dirty="0" smtClean="0"/>
                        <a:t> 있으면 그 위치부터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3107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void close()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입력 스트림을 닫고 관련된 시스템 지원 해제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018293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28675" y="201613"/>
            <a:ext cx="2372444" cy="369332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데이터 저장 방법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180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이벤트 처리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17464" y="980728"/>
            <a:ext cx="9433048" cy="546134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b="1" dirty="0"/>
              <a:t>데이터베이스</a:t>
            </a:r>
            <a:r>
              <a:rPr kumimoji="0" lang="en-US" altLang="ko-KR" b="1" dirty="0"/>
              <a:t>(SQLite Databases)</a:t>
            </a:r>
            <a:endParaRPr kumimoji="0" lang="ko-KR" altLang="en-US" dirty="0"/>
          </a:p>
          <a:p>
            <a:pPr lvl="1"/>
            <a:r>
              <a:rPr kumimoji="0" lang="ko-KR" altLang="en-US" dirty="0"/>
              <a:t>구조화된 데이터를 사적인 데이터베이스에 저장한다</a:t>
            </a:r>
            <a:r>
              <a:rPr kumimoji="0" lang="en-US" altLang="ko-KR" dirty="0"/>
              <a:t>. </a:t>
            </a:r>
          </a:p>
          <a:p>
            <a:pPr lvl="1"/>
            <a:endParaRPr kumimoji="0" lang="ko-KR" altLang="en-US" sz="2600" dirty="0" smtClean="0"/>
          </a:p>
          <a:p>
            <a:r>
              <a:rPr kumimoji="0" lang="ko-KR" altLang="en-US" b="1" dirty="0" smtClean="0"/>
              <a:t>파일 저장</a:t>
            </a:r>
            <a:endParaRPr kumimoji="0" lang="en-US" altLang="ko-KR" b="1" dirty="0" smtClean="0"/>
          </a:p>
          <a:p>
            <a:pPr lvl="1"/>
            <a:r>
              <a:rPr kumimoji="0" lang="ko-KR" altLang="en-US" b="1" dirty="0"/>
              <a:t>외부 저장</a:t>
            </a:r>
            <a:r>
              <a:rPr kumimoji="0" lang="en-US" altLang="ko-KR" b="1" dirty="0"/>
              <a:t>(External Storage)</a:t>
            </a:r>
            <a:endParaRPr kumimoji="0" lang="ko-KR" altLang="en-US" dirty="0"/>
          </a:p>
          <a:p>
            <a:pPr lvl="2"/>
            <a:r>
              <a:rPr kumimoji="0" lang="ko-KR" altLang="en-US" sz="2200" dirty="0"/>
              <a:t>공유 데이터를 공유 외부 저장소에 저장한다</a:t>
            </a:r>
            <a:r>
              <a:rPr kumimoji="0" lang="en-US" altLang="ko-KR" sz="2200" dirty="0"/>
              <a:t>. </a:t>
            </a:r>
            <a:endParaRPr kumimoji="0" lang="en-US" altLang="ko-KR" b="1" dirty="0" smtClean="0"/>
          </a:p>
          <a:p>
            <a:pPr lvl="1"/>
            <a:r>
              <a:rPr kumimoji="0" lang="ko-KR" altLang="en-US" b="1" dirty="0" smtClean="0"/>
              <a:t>내부 저장</a:t>
            </a:r>
            <a:r>
              <a:rPr kumimoji="0" lang="en-US" altLang="ko-KR" b="1" dirty="0" smtClean="0"/>
              <a:t>(Internal Storage)</a:t>
            </a:r>
            <a:endParaRPr kumimoji="0" lang="ko-KR" altLang="en-US" dirty="0" smtClean="0"/>
          </a:p>
          <a:p>
            <a:pPr lvl="2"/>
            <a:r>
              <a:rPr kumimoji="0" lang="ko-KR" altLang="en-US" sz="2200" dirty="0" smtClean="0"/>
              <a:t>사적인 데이터를 장치 메모리에 저장한다</a:t>
            </a:r>
            <a:r>
              <a:rPr kumimoji="0" lang="en-US" altLang="ko-KR" sz="2200" dirty="0" smtClean="0"/>
              <a:t>. </a:t>
            </a:r>
          </a:p>
          <a:p>
            <a:pPr lvl="1"/>
            <a:endParaRPr kumimoji="0" lang="en-US" altLang="ko-KR" sz="2600" dirty="0"/>
          </a:p>
          <a:p>
            <a:r>
              <a:rPr kumimoji="0" lang="ko-KR" altLang="en-US" b="1" dirty="0"/>
              <a:t>공유 </a:t>
            </a:r>
            <a:r>
              <a:rPr kumimoji="0" lang="ko-KR" altLang="en-US" b="1" dirty="0" err="1"/>
              <a:t>프레퍼런스</a:t>
            </a:r>
            <a:r>
              <a:rPr kumimoji="0" lang="en-US" altLang="ko-KR" b="1" dirty="0"/>
              <a:t>(Shared Preferences)</a:t>
            </a:r>
            <a:endParaRPr kumimoji="0" lang="ko-KR" altLang="en-US" dirty="0"/>
          </a:p>
          <a:p>
            <a:pPr lvl="1"/>
            <a:r>
              <a:rPr kumimoji="0" lang="ko-KR" altLang="en-US" sz="2600" dirty="0"/>
              <a:t>키</a:t>
            </a:r>
            <a:r>
              <a:rPr kumimoji="0" lang="en-US" altLang="ko-KR" sz="2600" dirty="0"/>
              <a:t>-</a:t>
            </a:r>
            <a:r>
              <a:rPr kumimoji="0" lang="ko-KR" altLang="en-US" sz="2600" dirty="0"/>
              <a:t>값 쌍</a:t>
            </a:r>
            <a:r>
              <a:rPr kumimoji="0" lang="en-US" altLang="ko-KR" sz="2600" dirty="0"/>
              <a:t>(key-value pair)</a:t>
            </a:r>
            <a:r>
              <a:rPr kumimoji="0" lang="ko-KR" altLang="en-US" sz="2600" dirty="0"/>
              <a:t>으로 사적이고 기초적인 데이터를 저장한다</a:t>
            </a:r>
            <a:r>
              <a:rPr kumimoji="0" lang="en-US" altLang="ko-KR" sz="2600" dirty="0"/>
              <a:t>.</a:t>
            </a:r>
            <a:endParaRPr kumimoji="0" lang="en-US" altLang="ko-KR" sz="2600" dirty="0" smtClean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2984" y="202148"/>
            <a:ext cx="6327053" cy="369332"/>
          </a:xfrm>
        </p:spPr>
        <p:txBody>
          <a:bodyPr/>
          <a:lstStyle/>
          <a:p>
            <a:r>
              <a:rPr lang="en-US" altLang="ko-KR" dirty="0"/>
              <a:t>9.1.2 </a:t>
            </a:r>
            <a:r>
              <a:rPr lang="ko-KR" altLang="en-US" dirty="0" smtClean="0"/>
              <a:t>자바 </a:t>
            </a:r>
            <a:r>
              <a:rPr lang="en-US" altLang="ko-KR" dirty="0" err="1" smtClean="0"/>
              <a:t>FileReader</a:t>
            </a:r>
            <a:r>
              <a:rPr lang="ko-KR" altLang="en-US" dirty="0" smtClean="0"/>
              <a:t>을 이용한 파일 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전체를 읽어 화면에 출력하는 코드 샘플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615108" y="2751750"/>
            <a:ext cx="5904656" cy="28007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 err="1"/>
              <a:t>FileReader</a:t>
            </a:r>
            <a:r>
              <a:rPr lang="en-US" altLang="ko-KR" sz="1600" dirty="0"/>
              <a:t> fin = </a:t>
            </a:r>
            <a:r>
              <a:rPr lang="en-US" altLang="ko-KR" sz="1600" b="1" dirty="0"/>
              <a:t>new </a:t>
            </a:r>
            <a:r>
              <a:rPr lang="en-US" altLang="ko-KR" sz="1600" b="1" dirty="0" err="1"/>
              <a:t>FileReader</a:t>
            </a:r>
            <a:r>
              <a:rPr lang="en-US" altLang="ko-KR" sz="1600" b="1" dirty="0"/>
              <a:t> ("c:\\test.txt");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c;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while((</a:t>
            </a:r>
            <a:r>
              <a:rPr lang="en-US" altLang="ko-KR" sz="1600" b="1" dirty="0"/>
              <a:t>c = </a:t>
            </a:r>
            <a:r>
              <a:rPr lang="en-US" altLang="ko-KR" sz="1600" b="1" dirty="0" err="1"/>
              <a:t>fin.read</a:t>
            </a:r>
            <a:r>
              <a:rPr lang="en-US" altLang="ko-KR" sz="1600" b="1" dirty="0"/>
              <a:t>()</a:t>
            </a:r>
            <a:r>
              <a:rPr lang="en-US" altLang="ko-KR" sz="1600" dirty="0"/>
              <a:t>) != -1) {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System.out.print</a:t>
            </a:r>
            <a:r>
              <a:rPr lang="en-US" altLang="ko-KR" sz="1600" dirty="0"/>
              <a:t>((char)c); 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b="1" dirty="0" err="1"/>
              <a:t>fin.close</a:t>
            </a:r>
            <a:r>
              <a:rPr lang="en-US" altLang="ko-KR" sz="1600" b="1" dirty="0"/>
              <a:t>();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2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287516" y="2096682"/>
            <a:ext cx="2700808" cy="476726"/>
          </a:xfrm>
          <a:prstGeom prst="wedgeRoundRectCallout">
            <a:avLst>
              <a:gd name="adj1" fmla="val -56822"/>
              <a:gd name="adj2" fmla="val 1015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C:\test.txt </a:t>
            </a:r>
            <a:r>
              <a:rPr lang="ko-KR" altLang="en-US" sz="1100" dirty="0"/>
              <a:t>파일을 열고 파일과 입력 바이트 </a:t>
            </a:r>
            <a:r>
              <a:rPr lang="ko-KR" altLang="en-US" sz="1100" dirty="0" err="1"/>
              <a:t>스트림</a:t>
            </a:r>
            <a:r>
              <a:rPr lang="ko-KR" altLang="en-US" sz="1100" dirty="0"/>
              <a:t> 객체 </a:t>
            </a:r>
            <a:r>
              <a:rPr lang="en-US" altLang="ko-KR" sz="1100" dirty="0"/>
              <a:t>fin</a:t>
            </a:r>
            <a:r>
              <a:rPr lang="ko-KR" altLang="en-US" sz="1100" dirty="0"/>
              <a:t> 연결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735968" y="3664211"/>
            <a:ext cx="3602140" cy="476726"/>
          </a:xfrm>
          <a:prstGeom prst="wedgeRoundRectCallout">
            <a:avLst>
              <a:gd name="adj1" fmla="val -59765"/>
              <a:gd name="adj2" fmla="val -21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/>
              <a:t>파일 끝까지 바이트씩 </a:t>
            </a:r>
            <a:r>
              <a:rPr lang="en-US" altLang="ko-KR" sz="1100" dirty="0"/>
              <a:t>c</a:t>
            </a:r>
            <a:r>
              <a:rPr lang="ko-KR" altLang="en-US" sz="1100" dirty="0"/>
              <a:t>에 읽어 들임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파일의 끝을 만나면 </a:t>
            </a:r>
            <a:r>
              <a:rPr lang="en-US" altLang="ko-KR" sz="1100" dirty="0"/>
              <a:t>read()</a:t>
            </a:r>
            <a:r>
              <a:rPr lang="ko-KR" altLang="en-US" sz="1100" dirty="0"/>
              <a:t>는 </a:t>
            </a:r>
            <a:r>
              <a:rPr lang="en-US" altLang="ko-KR" sz="1100" dirty="0"/>
              <a:t>-1 </a:t>
            </a:r>
            <a:r>
              <a:rPr lang="ko-KR" altLang="en-US" sz="1100" dirty="0"/>
              <a:t>리턴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567436" y="4341813"/>
            <a:ext cx="3024336" cy="289441"/>
          </a:xfrm>
          <a:prstGeom prst="wedgeRoundRectCallout">
            <a:avLst>
              <a:gd name="adj1" fmla="val -60672"/>
              <a:gd name="adj2" fmla="val -171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/>
              <a:t>바이트 </a:t>
            </a:r>
            <a:r>
              <a:rPr lang="en-US" altLang="ko-KR" sz="1100" dirty="0"/>
              <a:t>c</a:t>
            </a:r>
            <a:r>
              <a:rPr lang="ko-KR" altLang="en-US" sz="1100" dirty="0"/>
              <a:t>를 문자로 변환하여 화면에 출력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983260" y="5213260"/>
            <a:ext cx="2808312" cy="664012"/>
          </a:xfrm>
          <a:prstGeom prst="wedgeRoundRectCallout">
            <a:avLst>
              <a:gd name="adj1" fmla="val -60672"/>
              <a:gd name="adj2" fmla="val -171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100" dirty="0" err="1"/>
              <a:t>스트림을</a:t>
            </a:r>
            <a:r>
              <a:rPr lang="ko-KR" altLang="en-US" sz="1100" dirty="0"/>
              <a:t> 닫음</a:t>
            </a:r>
            <a:r>
              <a:rPr lang="en-US" altLang="ko-KR" sz="1100" dirty="0"/>
              <a:t>. </a:t>
            </a:r>
            <a:r>
              <a:rPr lang="ko-KR" altLang="en-US" sz="1100" dirty="0"/>
              <a:t>파일도 닫힘</a:t>
            </a:r>
            <a:r>
              <a:rPr lang="en-US" altLang="ko-KR" sz="1100" dirty="0"/>
              <a:t>.</a:t>
            </a:r>
          </a:p>
          <a:p>
            <a:pPr defTabSz="180000"/>
            <a:r>
              <a:rPr lang="ko-KR" altLang="en-US" sz="1100" dirty="0" err="1"/>
              <a:t>스트림과</a:t>
            </a:r>
            <a:r>
              <a:rPr lang="ko-KR" altLang="en-US" sz="1100" dirty="0"/>
              <a:t> 파일의 연결을 끊음</a:t>
            </a:r>
            <a:r>
              <a:rPr lang="en-US" altLang="ko-KR" sz="1100" dirty="0"/>
              <a:t>.</a:t>
            </a:r>
          </a:p>
          <a:p>
            <a:pPr defTabSz="180000"/>
            <a:r>
              <a:rPr lang="ko-KR" altLang="en-US" sz="1100" dirty="0"/>
              <a:t>더 이상 </a:t>
            </a:r>
            <a:r>
              <a:rPr lang="ko-KR" altLang="en-US" sz="1100" dirty="0" err="1"/>
              <a:t>스트림으로부터</a:t>
            </a:r>
            <a:r>
              <a:rPr lang="ko-KR" altLang="en-US" sz="1100" dirty="0"/>
              <a:t> 읽을 수 없음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5786224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2984" y="202148"/>
            <a:ext cx="7235955" cy="369332"/>
          </a:xfrm>
        </p:spPr>
        <p:txBody>
          <a:bodyPr/>
          <a:lstStyle/>
          <a:p>
            <a:r>
              <a:rPr lang="en-US" altLang="ko-KR" dirty="0"/>
              <a:t>9.1.2 </a:t>
            </a:r>
            <a:r>
              <a:rPr lang="ko-KR" altLang="en-US" dirty="0" smtClean="0"/>
              <a:t>자바 </a:t>
            </a:r>
            <a:r>
              <a:rPr lang="en-US" altLang="ko-KR" dirty="0" smtClean="0"/>
              <a:t>FileWriter</a:t>
            </a:r>
            <a:r>
              <a:rPr lang="ko-KR" altLang="en-US" dirty="0" smtClean="0"/>
              <a:t>를 이용한 텍스트 파일 쓰기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2980" y="836712"/>
            <a:ext cx="9258300" cy="5115557"/>
          </a:xfrm>
        </p:spPr>
        <p:txBody>
          <a:bodyPr/>
          <a:lstStyle/>
          <a:p>
            <a:r>
              <a:rPr lang="en-US" altLang="ko-KR" dirty="0" smtClean="0"/>
              <a:t>FileWriter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FileWriter</a:t>
            </a:r>
            <a:r>
              <a:rPr lang="ko-KR" altLang="en-US" dirty="0" smtClean="0"/>
              <a:t>의 주요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2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213215"/>
              </p:ext>
            </p:extLst>
          </p:nvPr>
        </p:nvGraphicFramePr>
        <p:xfrm>
          <a:off x="555035" y="1268760"/>
          <a:ext cx="9124969" cy="24401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68386">
                  <a:extLst>
                    <a:ext uri="{9D8B030D-6E8A-4147-A177-3AD203B41FA5}">
                      <a16:colId xmlns:a16="http://schemas.microsoft.com/office/drawing/2014/main" val="895264076"/>
                    </a:ext>
                  </a:extLst>
                </a:gridCol>
                <a:gridCol w="5256583">
                  <a:extLst>
                    <a:ext uri="{9D8B030D-6E8A-4147-A177-3AD203B41FA5}">
                      <a16:colId xmlns:a16="http://schemas.microsoft.com/office/drawing/2014/main" val="3505583518"/>
                    </a:ext>
                  </a:extLst>
                </a:gridCol>
              </a:tblGrid>
              <a:tr h="327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생성자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33164"/>
                  </a:ext>
                </a:extLst>
              </a:tr>
              <a:tr h="3270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FileWriter</a:t>
                      </a:r>
                      <a:r>
                        <a:rPr lang="en-US" altLang="ko-KR" dirty="0" smtClean="0"/>
                        <a:t>(File file)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file</a:t>
                      </a:r>
                      <a:r>
                        <a:rPr lang="ko-KR" altLang="en-US" dirty="0" smtClean="0"/>
                        <a:t>에 데이터를 저장할 </a:t>
                      </a:r>
                      <a:r>
                        <a:rPr lang="en-US" altLang="ko-KR" dirty="0" smtClean="0"/>
                        <a:t>FileWriter</a:t>
                      </a:r>
                      <a:r>
                        <a:rPr lang="ko-KR" altLang="en-US" dirty="0" smtClean="0"/>
                        <a:t>생성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967479"/>
                  </a:ext>
                </a:extLst>
              </a:tr>
              <a:tr h="3270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FileWriter</a:t>
                      </a:r>
                      <a:r>
                        <a:rPr lang="en-US" altLang="ko-KR" dirty="0" smtClean="0"/>
                        <a:t>(String name)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r>
                        <a:rPr lang="ko-KR" altLang="en-US" dirty="0" smtClean="0"/>
                        <a:t>파일에 데이터를 저장할 </a:t>
                      </a:r>
                      <a:r>
                        <a:rPr lang="en-US" altLang="ko-KR" dirty="0" smtClean="0"/>
                        <a:t>FileWriter</a:t>
                      </a:r>
                      <a:r>
                        <a:rPr lang="ko-KR" altLang="en-US" dirty="0" smtClean="0"/>
                        <a:t>생성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666851"/>
                  </a:ext>
                </a:extLst>
              </a:tr>
              <a:tr h="3270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FileWriter</a:t>
                      </a:r>
                      <a:r>
                        <a:rPr lang="en-US" altLang="ko-KR" dirty="0" smtClean="0"/>
                        <a:t>(File </a:t>
                      </a:r>
                      <a:r>
                        <a:rPr lang="en-US" altLang="ko-KR" dirty="0" err="1" smtClean="0"/>
                        <a:t>file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Boolean append)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FileWriter</a:t>
                      </a:r>
                      <a:r>
                        <a:rPr lang="ko-KR" altLang="en-US" dirty="0" smtClean="0"/>
                        <a:t>를 생성하며</a:t>
                      </a:r>
                      <a:r>
                        <a:rPr lang="en-US" altLang="ko-KR" dirty="0" smtClean="0"/>
                        <a:t>, append()</a:t>
                      </a:r>
                      <a:r>
                        <a:rPr lang="ko-KR" altLang="en-US" dirty="0" smtClean="0"/>
                        <a:t>가 </a:t>
                      </a:r>
                      <a:r>
                        <a:rPr lang="en-US" altLang="ko-KR" dirty="0" smtClean="0"/>
                        <a:t>true</a:t>
                      </a:r>
                      <a:r>
                        <a:rPr lang="ko-KR" altLang="en-US" dirty="0" smtClean="0"/>
                        <a:t>이면 파일의 마지막부터 데이터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702527"/>
                  </a:ext>
                </a:extLst>
              </a:tr>
              <a:tr h="702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FileWriter</a:t>
                      </a:r>
                      <a:r>
                        <a:rPr lang="en-US" altLang="ko-KR" dirty="0" smtClean="0"/>
                        <a:t>(String</a:t>
                      </a:r>
                      <a:r>
                        <a:rPr lang="en-US" altLang="ko-KR" baseline="0" dirty="0" smtClean="0"/>
                        <a:t> name, </a:t>
                      </a:r>
                      <a:r>
                        <a:rPr lang="en-US" altLang="ko-KR" baseline="0" dirty="0" err="1" smtClean="0"/>
                        <a:t>boolean</a:t>
                      </a:r>
                      <a:r>
                        <a:rPr lang="en-US" altLang="ko-KR" baseline="0" dirty="0" smtClean="0"/>
                        <a:t> append)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FileWriter</a:t>
                      </a:r>
                      <a:r>
                        <a:rPr lang="ko-KR" altLang="en-US" dirty="0" smtClean="0"/>
                        <a:t>를 생성하며</a:t>
                      </a:r>
                      <a:r>
                        <a:rPr lang="en-US" altLang="ko-KR" dirty="0" smtClean="0"/>
                        <a:t>, append()</a:t>
                      </a:r>
                      <a:r>
                        <a:rPr lang="ko-KR" altLang="en-US" dirty="0" smtClean="0"/>
                        <a:t>가 </a:t>
                      </a:r>
                      <a:r>
                        <a:rPr lang="en-US" altLang="ko-KR" dirty="0" smtClean="0"/>
                        <a:t>true</a:t>
                      </a:r>
                      <a:r>
                        <a:rPr lang="ko-KR" altLang="en-US" dirty="0" smtClean="0"/>
                        <a:t>이면 파일의 마지막부터 데이터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74896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129862"/>
              </p:ext>
            </p:extLst>
          </p:nvPr>
        </p:nvGraphicFramePr>
        <p:xfrm>
          <a:off x="534988" y="4149080"/>
          <a:ext cx="9514819" cy="230425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11279">
                  <a:extLst>
                    <a:ext uri="{9D8B030D-6E8A-4147-A177-3AD203B41FA5}">
                      <a16:colId xmlns:a16="http://schemas.microsoft.com/office/drawing/2014/main" val="895264076"/>
                    </a:ext>
                  </a:extLst>
                </a:gridCol>
                <a:gridCol w="5503540">
                  <a:extLst>
                    <a:ext uri="{9D8B030D-6E8A-4147-A177-3AD203B41FA5}">
                      <a16:colId xmlns:a16="http://schemas.microsoft.com/office/drawing/2014/main" val="3505583518"/>
                    </a:ext>
                  </a:extLst>
                </a:gridCol>
              </a:tblGrid>
              <a:tr h="297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생성자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33164"/>
                  </a:ext>
                </a:extLst>
              </a:tr>
              <a:tr h="2971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void</a:t>
                      </a:r>
                      <a:r>
                        <a:rPr lang="en-US" altLang="ko-KR" baseline="0" dirty="0" smtClean="0"/>
                        <a:t> write(</a:t>
                      </a:r>
                      <a:r>
                        <a:rPr lang="en-US" altLang="ko-KR" baseline="0" dirty="0" err="1" smtClean="0"/>
                        <a:t>int</a:t>
                      </a:r>
                      <a:r>
                        <a:rPr lang="en-US" altLang="ko-KR" baseline="0" dirty="0" smtClean="0"/>
                        <a:t> c)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</a:t>
                      </a:r>
                      <a:r>
                        <a:rPr lang="ko-KR" altLang="en-US" dirty="0" smtClean="0"/>
                        <a:t>를 </a:t>
                      </a:r>
                      <a:r>
                        <a:rPr lang="en-US" altLang="ko-KR" dirty="0" smtClean="0"/>
                        <a:t>char</a:t>
                      </a:r>
                      <a:r>
                        <a:rPr lang="ko-KR" altLang="en-US" dirty="0" smtClean="0"/>
                        <a:t>로 변환하여 한 개의 문자 출력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967479"/>
                  </a:ext>
                </a:extLst>
              </a:tr>
              <a:tr h="2971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void write(String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str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en-US" altLang="ko-KR" baseline="0" dirty="0" err="1" smtClean="0"/>
                        <a:t>int</a:t>
                      </a:r>
                      <a:r>
                        <a:rPr lang="en-US" altLang="ko-KR" baseline="0" dirty="0" smtClean="0"/>
                        <a:t> off, </a:t>
                      </a:r>
                      <a:r>
                        <a:rPr lang="en-US" altLang="ko-KR" baseline="0" dirty="0" err="1" smtClean="0"/>
                        <a:t>int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len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인덱스 </a:t>
                      </a:r>
                      <a:r>
                        <a:rPr lang="en-US" altLang="ko-KR" dirty="0" smtClean="0"/>
                        <a:t>off</a:t>
                      </a:r>
                      <a:r>
                        <a:rPr lang="ko-KR" altLang="en-US" dirty="0" smtClean="0"/>
                        <a:t>부터 </a:t>
                      </a:r>
                      <a:r>
                        <a:rPr lang="en-US" altLang="ko-KR" dirty="0" err="1" smtClean="0"/>
                        <a:t>len</a:t>
                      </a:r>
                      <a:r>
                        <a:rPr lang="ko-KR" altLang="en-US" dirty="0" smtClean="0"/>
                        <a:t>개의 문자를 </a:t>
                      </a:r>
                      <a:r>
                        <a:rPr lang="en-US" altLang="ko-KR" dirty="0" err="1" smtClean="0"/>
                        <a:t>str</a:t>
                      </a:r>
                      <a:r>
                        <a:rPr lang="ko-KR" altLang="en-US" dirty="0" smtClean="0"/>
                        <a:t>문자열에서 출력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666851"/>
                  </a:ext>
                </a:extLst>
              </a:tr>
              <a:tr h="2971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void write(char[] </a:t>
                      </a:r>
                      <a:r>
                        <a:rPr lang="en-US" altLang="ko-KR" dirty="0" err="1" smtClean="0"/>
                        <a:t>cbuf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 off, </a:t>
                      </a:r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en-US" altLang="ko-KR" dirty="0" err="1" smtClean="0"/>
                        <a:t>len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인덱스 </a:t>
                      </a:r>
                      <a:r>
                        <a:rPr lang="en-US" altLang="ko-KR" dirty="0" smtClean="0"/>
                        <a:t>off</a:t>
                      </a:r>
                      <a:r>
                        <a:rPr lang="ko-KR" altLang="en-US" dirty="0" smtClean="0"/>
                        <a:t>부터 </a:t>
                      </a:r>
                      <a:r>
                        <a:rPr lang="en-US" altLang="ko-KR" dirty="0" err="1" smtClean="0"/>
                        <a:t>len</a:t>
                      </a:r>
                      <a:r>
                        <a:rPr lang="ko-KR" altLang="en-US" dirty="0" smtClean="0"/>
                        <a:t>개의 문자를 배열 </a:t>
                      </a:r>
                      <a:r>
                        <a:rPr lang="en-US" altLang="ko-KR" dirty="0" err="1" smtClean="0"/>
                        <a:t>cbuf</a:t>
                      </a:r>
                      <a:r>
                        <a:rPr lang="ko-KR" altLang="en-US" dirty="0" smtClean="0"/>
                        <a:t>에서 출력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702527"/>
                  </a:ext>
                </a:extLst>
              </a:tr>
              <a:tr h="4091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void flush()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스트림에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남아 있는 데이터 모두 출력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74896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void close()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출력 스트림을 닫고 관련된 시스템 자원 해제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31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3067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2984" y="202148"/>
            <a:ext cx="4562146" cy="369332"/>
          </a:xfrm>
        </p:spPr>
        <p:txBody>
          <a:bodyPr/>
          <a:lstStyle/>
          <a:p>
            <a:r>
              <a:rPr lang="en-US" altLang="ko-KR" dirty="0"/>
              <a:t>9.1.2 </a:t>
            </a:r>
            <a:r>
              <a:rPr lang="ko-KR" altLang="en-US" dirty="0" smtClean="0"/>
              <a:t>자바 </a:t>
            </a:r>
            <a:r>
              <a:rPr lang="en-US" altLang="ko-KR" dirty="0" smtClean="0"/>
              <a:t>FileWriter </a:t>
            </a:r>
            <a:r>
              <a:rPr lang="ko-KR" altLang="en-US" dirty="0" smtClean="0"/>
              <a:t>사용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c:\Temp\test.txt</a:t>
            </a:r>
            <a:r>
              <a:rPr lang="ko-KR" altLang="en-US" dirty="0" smtClean="0"/>
              <a:t>로의 문자 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파일 쓰기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단위 쓰기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블록 단위 쓰기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43100" y="1556792"/>
            <a:ext cx="6768752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2000" dirty="0"/>
              <a:t>FileWriter </a:t>
            </a:r>
            <a:r>
              <a:rPr lang="en-US" altLang="ko-KR" sz="2000" dirty="0" err="1"/>
              <a:t>fout</a:t>
            </a:r>
            <a:r>
              <a:rPr lang="en-US" altLang="ko-KR" sz="2000" dirty="0"/>
              <a:t> = new FileWriter("c:\\Temp\\test.txt");</a:t>
            </a:r>
            <a:endParaRPr lang="sv-SE" altLang="ko-KR" sz="2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97932" y="2990716"/>
            <a:ext cx="5433999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FileWriter </a:t>
            </a:r>
            <a:r>
              <a:rPr lang="en-US" altLang="ko-KR" sz="2000" dirty="0" err="1"/>
              <a:t>fout</a:t>
            </a:r>
            <a:r>
              <a:rPr lang="en-US" altLang="ko-KR" sz="2000" dirty="0"/>
              <a:t> = new FileWriter("c:\\Temp\\test.txt");</a:t>
            </a:r>
          </a:p>
          <a:p>
            <a:r>
              <a:rPr lang="en-US" altLang="ko-KR" sz="2000" b="1" dirty="0" err="1"/>
              <a:t>fout.write</a:t>
            </a:r>
            <a:r>
              <a:rPr lang="en-US" altLang="ko-KR" sz="2000" b="1" dirty="0"/>
              <a:t>(‘A’); </a:t>
            </a:r>
            <a:r>
              <a:rPr lang="en-US" altLang="ko-KR" sz="2000" dirty="0"/>
              <a:t>// </a:t>
            </a:r>
            <a:r>
              <a:rPr lang="ko-KR" altLang="en-US" sz="2000" dirty="0"/>
              <a:t>문자 </a:t>
            </a:r>
            <a:r>
              <a:rPr lang="en-US" altLang="ko-KR" sz="2000" dirty="0"/>
              <a:t>‘A’ </a:t>
            </a:r>
            <a:r>
              <a:rPr lang="ko-KR" altLang="en-US" sz="2000" dirty="0"/>
              <a:t>출력</a:t>
            </a:r>
          </a:p>
          <a:p>
            <a:r>
              <a:rPr lang="en-US" altLang="ko-KR" sz="2000" dirty="0" err="1"/>
              <a:t>fout.close</a:t>
            </a:r>
            <a:r>
              <a:rPr lang="en-US" altLang="ko-KR" sz="2000" dirty="0"/>
              <a:t>();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2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87425" y="4869160"/>
            <a:ext cx="5433998" cy="1631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char [] </a:t>
            </a:r>
            <a:r>
              <a:rPr lang="en-US" altLang="ko-KR" sz="2000" dirty="0" err="1"/>
              <a:t>buf</a:t>
            </a:r>
            <a:r>
              <a:rPr lang="en-US" altLang="ko-KR" sz="2000" dirty="0"/>
              <a:t> = new char [1024];</a:t>
            </a:r>
          </a:p>
          <a:p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en-US" altLang="ko-KR" sz="2000" dirty="0" err="1"/>
              <a:t>buf</a:t>
            </a:r>
            <a:r>
              <a:rPr lang="en-US" altLang="ko-KR" sz="2000" dirty="0"/>
              <a:t>[] </a:t>
            </a:r>
            <a:r>
              <a:rPr lang="ko-KR" altLang="en-US" sz="2000" dirty="0"/>
              <a:t>배열의 처음부터 배열 크기</a:t>
            </a:r>
            <a:r>
              <a:rPr lang="en-US" altLang="ko-KR" sz="2000" dirty="0"/>
              <a:t>(1024</a:t>
            </a:r>
            <a:r>
              <a:rPr lang="ko-KR" altLang="en-US" sz="2000" dirty="0"/>
              <a:t>개 문자</a:t>
            </a:r>
            <a:r>
              <a:rPr lang="en-US" altLang="ko-KR" sz="2000" dirty="0"/>
              <a:t>)</a:t>
            </a:r>
            <a:r>
              <a:rPr lang="ko-KR" altLang="en-US" sz="2000" dirty="0"/>
              <a:t>만큼 쓰기</a:t>
            </a:r>
            <a:endParaRPr lang="en-US" altLang="ko-KR" sz="2000" dirty="0"/>
          </a:p>
          <a:p>
            <a:r>
              <a:rPr lang="en-US" altLang="ko-KR" sz="2000" b="1" dirty="0" err="1"/>
              <a:t>fout.write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buf</a:t>
            </a:r>
            <a:r>
              <a:rPr lang="en-US" altLang="ko-KR" sz="2000" b="1" dirty="0"/>
              <a:t>, 0, </a:t>
            </a:r>
            <a:r>
              <a:rPr lang="en-US" altLang="ko-KR" sz="2000" b="1" dirty="0" err="1"/>
              <a:t>buf.length</a:t>
            </a:r>
            <a:r>
              <a:rPr lang="en-US" altLang="ko-KR" sz="2000" b="1" dirty="0"/>
              <a:t>);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7497253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2984" y="202148"/>
            <a:ext cx="6253315" cy="369332"/>
          </a:xfrm>
        </p:spPr>
        <p:txBody>
          <a:bodyPr/>
          <a:lstStyle/>
          <a:p>
            <a:r>
              <a:rPr lang="en-US" altLang="ko-KR" dirty="0"/>
              <a:t>9.1.2 </a:t>
            </a:r>
            <a:r>
              <a:rPr lang="ko-KR" altLang="en-US" dirty="0" smtClean="0"/>
              <a:t>자바 버퍼 입출력 스트림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보조스트림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0" y="812108"/>
            <a:ext cx="10287000" cy="29769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b="1" dirty="0" smtClean="0"/>
              <a:t>버퍼 </a:t>
            </a:r>
            <a:r>
              <a:rPr lang="ko-KR" altLang="en-US" sz="3000" b="1" dirty="0" err="1" smtClean="0"/>
              <a:t>스트림</a:t>
            </a:r>
            <a:endParaRPr lang="en-US" altLang="ko-KR" sz="3000" b="1" dirty="0" smtClean="0"/>
          </a:p>
          <a:p>
            <a:pPr lvl="1"/>
            <a:r>
              <a:rPr lang="en-US" altLang="ko-KR" sz="2400" dirty="0" smtClean="0"/>
              <a:t>- </a:t>
            </a:r>
            <a:r>
              <a:rPr lang="ko-KR" altLang="en-US" sz="2400" dirty="0" smtClean="0"/>
              <a:t>버퍼를 가진 스트림</a:t>
            </a:r>
            <a:endParaRPr lang="en-US" altLang="ko-KR" sz="2400" dirty="0" smtClean="0"/>
          </a:p>
          <a:p>
            <a:pPr lvl="1"/>
            <a:r>
              <a:rPr lang="en-US" altLang="ko-KR" sz="2400" dirty="0" smtClean="0"/>
              <a:t>- </a:t>
            </a:r>
            <a:r>
              <a:rPr lang="ko-KR" altLang="en-US" sz="2400" dirty="0" smtClean="0"/>
              <a:t>입출력 데이터를 일시적으로 저장하는 버퍼를 이용하여 입출력 효율 개선</a:t>
            </a:r>
            <a:endParaRPr lang="en-US" altLang="ko-KR" sz="240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b="1" dirty="0" smtClean="0"/>
              <a:t>버퍼 입출력의 목적</a:t>
            </a:r>
            <a:endParaRPr lang="en-US" altLang="ko-KR" sz="3000" b="1" dirty="0" smtClean="0"/>
          </a:p>
          <a:p>
            <a:pPr lvl="1"/>
            <a:r>
              <a:rPr lang="en-US" altLang="ko-KR" sz="2400" dirty="0" smtClean="0"/>
              <a:t>- </a:t>
            </a:r>
            <a:r>
              <a:rPr lang="ko-KR" altLang="en-US" sz="2400" dirty="0" smtClean="0"/>
              <a:t>입출력 시 운영체제의 </a:t>
            </a:r>
            <a:r>
              <a:rPr lang="en-US" altLang="ko-KR" sz="2400" dirty="0" smtClean="0"/>
              <a:t>API </a:t>
            </a:r>
            <a:r>
              <a:rPr lang="ko-KR" altLang="en-US" sz="2400" dirty="0" smtClean="0"/>
              <a:t>호출 횟수를 줄여 입출력 성능 개선</a:t>
            </a:r>
            <a:endParaRPr lang="en-US" altLang="ko-KR" sz="2400" dirty="0" smtClean="0"/>
          </a:p>
          <a:p>
            <a:pPr lvl="2"/>
            <a:r>
              <a:rPr lang="ko-KR" altLang="en-US" sz="2400" dirty="0" err="1" smtClean="0"/>
              <a:t>출력시</a:t>
            </a:r>
            <a:r>
              <a:rPr lang="ko-KR" altLang="en-US" sz="2400" dirty="0" smtClean="0"/>
              <a:t> 여러 번 출력되는 데이터를 버퍼에 모아두고 한 번에 장치로 출력</a:t>
            </a:r>
            <a:endParaRPr lang="en-US" altLang="ko-KR" sz="2400" dirty="0" smtClean="0"/>
          </a:p>
          <a:p>
            <a:pPr lvl="2"/>
            <a:r>
              <a:rPr lang="ko-KR" altLang="en-US" sz="2400" dirty="0" err="1" smtClean="0"/>
              <a:t>입력시</a:t>
            </a:r>
            <a:r>
              <a:rPr lang="ko-KR" altLang="en-US" sz="2400" dirty="0" smtClean="0"/>
              <a:t> 입력 데이터를 버퍼에 모아두고 한번에 프로그램에게 전달</a:t>
            </a:r>
            <a:endParaRPr lang="en-US" altLang="ko-KR" sz="24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2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62" y="3717032"/>
            <a:ext cx="8172400" cy="305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8883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2984" y="202148"/>
            <a:ext cx="4381008" cy="369332"/>
          </a:xfrm>
        </p:spPr>
        <p:txBody>
          <a:bodyPr/>
          <a:lstStyle/>
          <a:p>
            <a:r>
              <a:rPr lang="en-US" altLang="ko-KR" dirty="0"/>
              <a:t>9.1.2 </a:t>
            </a:r>
            <a:r>
              <a:rPr lang="ko-KR" altLang="en-US" dirty="0" smtClean="0"/>
              <a:t>자바 버퍼 스트림의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b="1" dirty="0" smtClean="0"/>
              <a:t>바이트 버퍼 </a:t>
            </a:r>
            <a:r>
              <a:rPr lang="ko-KR" altLang="en-US" sz="2800" b="1" dirty="0" err="1" smtClean="0"/>
              <a:t>스트림</a:t>
            </a:r>
            <a:endParaRPr lang="en-US" altLang="ko-KR" sz="2800" b="1" dirty="0" smtClean="0"/>
          </a:p>
          <a:p>
            <a:pPr lvl="1"/>
            <a:r>
              <a:rPr lang="ko-KR" altLang="en-US" dirty="0" smtClean="0"/>
              <a:t>바이트 단위의 바이너리 데이터를 처리하는 버퍼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BufferedInputStream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BufferedOutputStream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b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b="1" dirty="0" smtClean="0"/>
              <a:t>문자 버퍼 스트림</a:t>
            </a:r>
            <a:endParaRPr lang="en-US" altLang="ko-KR" sz="2800" b="1" dirty="0" smtClean="0"/>
          </a:p>
          <a:p>
            <a:pPr lvl="1"/>
            <a:r>
              <a:rPr lang="ko-KR" altLang="en-US" dirty="0" smtClean="0"/>
              <a:t>유니코드의 문자 데이터만 처리하는 버퍼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BufferedReader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BufferedWriter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2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14422" y="2924944"/>
            <a:ext cx="8145502" cy="1800200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45194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4" y="201613"/>
            <a:ext cx="4504438" cy="492443"/>
          </a:xfrm>
        </p:spPr>
        <p:txBody>
          <a:bodyPr/>
          <a:lstStyle/>
          <a:p>
            <a:r>
              <a:rPr lang="en-US" altLang="ko-KR" sz="3200" dirty="0" smtClean="0"/>
              <a:t>9-1 </a:t>
            </a:r>
            <a:r>
              <a:rPr lang="ko-KR" altLang="en-US" sz="3200" dirty="0"/>
              <a:t>외부 저장 공간 이용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680" y="1032359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문자열 데이터를 저장</a:t>
            </a:r>
            <a:endParaRPr lang="en-US" altLang="ko-KR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34988" y="1460043"/>
            <a:ext cx="9380698" cy="50167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800" dirty="0" smtClean="0"/>
              <a:t>FileWriter writer;</a:t>
            </a:r>
          </a:p>
          <a:p>
            <a:r>
              <a:rPr lang="en-US" altLang="ko-KR" sz="1800" dirty="0" smtClean="0"/>
              <a:t>try {</a:t>
            </a:r>
          </a:p>
          <a:p>
            <a:r>
              <a:rPr lang="en-US" altLang="ko-KR" sz="1800" dirty="0" smtClean="0"/>
              <a:t>//</a:t>
            </a:r>
            <a:r>
              <a:rPr lang="ko-KR" altLang="en-US" sz="1800" dirty="0" smtClean="0"/>
              <a:t>외부 저장 공간 </a:t>
            </a:r>
            <a:r>
              <a:rPr lang="en-US" altLang="ko-KR" sz="1800" dirty="0" smtClean="0"/>
              <a:t>root </a:t>
            </a:r>
            <a:r>
              <a:rPr lang="ko-KR" altLang="en-US" sz="1800" dirty="0" smtClean="0"/>
              <a:t>하위에 </a:t>
            </a:r>
            <a:r>
              <a:rPr lang="en-US" altLang="ko-KR" sz="1800" dirty="0" smtClean="0"/>
              <a:t>myApp</a:t>
            </a:r>
            <a:r>
              <a:rPr lang="ko-KR" altLang="en-US" sz="1800" dirty="0" smtClean="0"/>
              <a:t>이라는 폴더 경로 획득</a:t>
            </a:r>
            <a:endParaRPr lang="en-US" altLang="ko-KR" sz="1800" dirty="0" smtClean="0"/>
          </a:p>
          <a:p>
            <a:r>
              <a:rPr lang="en-US" altLang="ko-KR" sz="1800" dirty="0"/>
              <a:t> </a:t>
            </a:r>
            <a:r>
              <a:rPr lang="en-US" altLang="ko-KR" sz="1800" dirty="0" smtClean="0"/>
              <a:t>  String dirPath =   </a:t>
            </a:r>
          </a:p>
          <a:p>
            <a:r>
              <a:rPr lang="en-US" altLang="ko-KR" sz="1800" dirty="0"/>
              <a:t> </a:t>
            </a:r>
            <a:r>
              <a:rPr lang="en-US" altLang="ko-KR" sz="1800" dirty="0" smtClean="0"/>
              <a:t>           Enviroment.getExternalStorgeDirectory().getAbsolutePath()+”/myApp”;</a:t>
            </a:r>
          </a:p>
          <a:p>
            <a:r>
              <a:rPr lang="en-US" altLang="ko-KR" sz="1800" dirty="0" smtClean="0"/>
              <a:t>//</a:t>
            </a:r>
            <a:r>
              <a:rPr lang="ko-KR" altLang="en-US" sz="1800" dirty="0" smtClean="0"/>
              <a:t>디렉토리와 파일 만들기</a:t>
            </a:r>
            <a:endParaRPr lang="en-US" altLang="ko-KR" sz="1800" dirty="0" smtClean="0"/>
          </a:p>
          <a:p>
            <a:r>
              <a:rPr lang="en-US" altLang="ko-KR" sz="1800" dirty="0" smtClean="0"/>
              <a:t>   File dir = new File(dirPath);</a:t>
            </a:r>
          </a:p>
          <a:p>
            <a:r>
              <a:rPr lang="en-US" altLang="ko-KR" sz="1800" dirty="0"/>
              <a:t> </a:t>
            </a:r>
            <a:r>
              <a:rPr lang="en-US" altLang="ko-KR" sz="1800" dirty="0" smtClean="0"/>
              <a:t>  if(!dir.exists())   dir.mkdir();</a:t>
            </a:r>
          </a:p>
          <a:p>
            <a:r>
              <a:rPr lang="en-US" altLang="ko-KR" sz="1800" dirty="0"/>
              <a:t> </a:t>
            </a:r>
            <a:r>
              <a:rPr lang="en-US" altLang="ko-KR" sz="1800" dirty="0" smtClean="0"/>
              <a:t>  File file = new File(</a:t>
            </a:r>
            <a:r>
              <a:rPr lang="en-US" altLang="ko-KR" sz="1800" dirty="0" err="1" smtClean="0"/>
              <a:t>dir</a:t>
            </a:r>
            <a:r>
              <a:rPr lang="en-US" altLang="ko-KR" sz="1800" dirty="0" smtClean="0"/>
              <a:t>+”/myfile.txt”);</a:t>
            </a:r>
          </a:p>
          <a:p>
            <a:r>
              <a:rPr lang="en-US" altLang="ko-KR" sz="1800" dirty="0"/>
              <a:t> </a:t>
            </a:r>
            <a:r>
              <a:rPr lang="en-US" altLang="ko-KR" sz="1800" dirty="0" smtClean="0"/>
              <a:t>  if(!file.exists()) file.createNewFile();</a:t>
            </a:r>
          </a:p>
          <a:p>
            <a:r>
              <a:rPr lang="en-US" altLang="ko-KR" sz="1800" dirty="0" smtClean="0"/>
              <a:t>//</a:t>
            </a:r>
            <a:r>
              <a:rPr lang="ko-KR" altLang="en-US" sz="1800" dirty="0" smtClean="0"/>
              <a:t>파일에 쓰기</a:t>
            </a:r>
            <a:endParaRPr lang="en-US" altLang="ko-KR" sz="1800" dirty="0" smtClean="0"/>
          </a:p>
          <a:p>
            <a:r>
              <a:rPr lang="en-US" altLang="ko-KR" sz="1800" dirty="0"/>
              <a:t> </a:t>
            </a:r>
            <a:r>
              <a:rPr lang="en-US" altLang="ko-KR" sz="1800" dirty="0" smtClean="0"/>
              <a:t>  writer = new FileWriter(file, true);</a:t>
            </a:r>
          </a:p>
          <a:p>
            <a:r>
              <a:rPr lang="en-US" altLang="ko-KR" sz="1800" dirty="0"/>
              <a:t> </a:t>
            </a:r>
            <a:r>
              <a:rPr lang="en-US" altLang="ko-KR" sz="1800" dirty="0" smtClean="0"/>
              <a:t>  writer.write(content);</a:t>
            </a:r>
          </a:p>
          <a:p>
            <a:r>
              <a:rPr lang="en-US" altLang="ko-KR" sz="1800" dirty="0" smtClean="0"/>
              <a:t>   </a:t>
            </a:r>
            <a:r>
              <a:rPr lang="en-US" altLang="ko-KR" sz="1800" dirty="0" err="1" smtClean="0"/>
              <a:t>writer.flush</a:t>
            </a:r>
            <a:r>
              <a:rPr lang="en-US" altLang="ko-KR" sz="1800" dirty="0" smtClean="0"/>
              <a:t>();</a:t>
            </a:r>
          </a:p>
          <a:p>
            <a:r>
              <a:rPr lang="en-US" altLang="ko-KR" sz="1800" dirty="0" smtClean="0"/>
              <a:t>   writer.close();</a:t>
            </a:r>
          </a:p>
          <a:p>
            <a:r>
              <a:rPr lang="en-US" altLang="ko-KR" sz="1800" dirty="0" smtClean="0"/>
              <a:t>} catch (Exception e) {</a:t>
            </a:r>
          </a:p>
          <a:p>
            <a:r>
              <a:rPr lang="en-US" altLang="ko-KR" sz="1800" dirty="0"/>
              <a:t> </a:t>
            </a:r>
            <a:r>
              <a:rPr lang="en-US" altLang="ko-KR" sz="1800" dirty="0" smtClean="0"/>
              <a:t>  </a:t>
            </a:r>
            <a:r>
              <a:rPr lang="en-US" altLang="ko-KR" sz="1800" dirty="0" err="1" smtClean="0"/>
              <a:t>e.printStackTrace</a:t>
            </a:r>
            <a:r>
              <a:rPr lang="en-US" altLang="ko-KR" sz="1800" dirty="0" smtClean="0"/>
              <a:t>();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34988" y="1772816"/>
            <a:ext cx="201622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80020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334246" cy="369332"/>
          </a:xfrm>
        </p:spPr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외부 저장 공간 이용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6956" y="1052736"/>
            <a:ext cx="9866882" cy="36513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631332" y="1104999"/>
            <a:ext cx="4087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자동으로 파일명을 중복되지 않게 부여하는 함수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28985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334246" cy="369332"/>
          </a:xfrm>
        </p:spPr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외부 저장 공간 이용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/>
          <a:srcRect b="25663"/>
          <a:stretch/>
        </p:blipFill>
        <p:spPr>
          <a:xfrm>
            <a:off x="174948" y="1052736"/>
            <a:ext cx="9791975" cy="475252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534988" y="2996952"/>
            <a:ext cx="18002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72844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9.1 </a:t>
            </a:r>
            <a:r>
              <a:rPr lang="ko-KR" altLang="en-US"/>
              <a:t>외부 저장 공간 이용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1012" y="764704"/>
            <a:ext cx="8578924" cy="59194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26130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334246" cy="369332"/>
          </a:xfrm>
        </p:spPr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외부 저장 공간 이용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99284" y="1025302"/>
            <a:ext cx="6827019" cy="43754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484" y="1025302"/>
            <a:ext cx="29718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5644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4" y="201612"/>
            <a:ext cx="3887283" cy="492443"/>
          </a:xfrm>
        </p:spPr>
        <p:txBody>
          <a:bodyPr/>
          <a:lstStyle/>
          <a:p>
            <a:r>
              <a:rPr lang="en-US" altLang="ko-KR" sz="3200" dirty="0" smtClean="0"/>
              <a:t>9.1 </a:t>
            </a:r>
            <a:r>
              <a:rPr lang="ko-KR" altLang="en-US" sz="3200" dirty="0" smtClean="0"/>
              <a:t>파일에 읽고 쓰기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980" y="1268760"/>
            <a:ext cx="9248775" cy="3314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975148" y="3284984"/>
            <a:ext cx="5040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(</a:t>
            </a:r>
            <a:r>
              <a:rPr lang="ko-KR" altLang="en-US" dirty="0" smtClean="0">
                <a:solidFill>
                  <a:srgbClr val="00B0F0"/>
                </a:solidFill>
              </a:rPr>
              <a:t>안드로이드 저장소와 관련된 각종 정보를 갖고 있는 클래스</a:t>
            </a:r>
            <a:r>
              <a:rPr lang="en-US" altLang="ko-KR" dirty="0" smtClean="0">
                <a:solidFill>
                  <a:srgbClr val="00B0F0"/>
                </a:solidFill>
              </a:rPr>
              <a:t>)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3434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449517" cy="369332"/>
          </a:xfrm>
        </p:spPr>
        <p:txBody>
          <a:bodyPr/>
          <a:lstStyle/>
          <a:p>
            <a:r>
              <a:rPr lang="en-US" altLang="ko-KR" dirty="0"/>
              <a:t>a</a:t>
            </a:r>
            <a:r>
              <a:rPr lang="en-US" altLang="ko-KR" dirty="0" smtClean="0"/>
              <a:t>ctivity_read.xml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948" y="1052736"/>
            <a:ext cx="2943225" cy="5305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1292" y="1988840"/>
            <a:ext cx="6869063" cy="25167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0335218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외부 저장 공간 이용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964" y="980728"/>
            <a:ext cx="9503990" cy="5437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9780958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481577" cy="369332"/>
          </a:xfrm>
        </p:spPr>
        <p:txBody>
          <a:bodyPr/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6956" y="908720"/>
            <a:ext cx="9543169" cy="34014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956" y="4005064"/>
            <a:ext cx="9617525" cy="25466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4457059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" y="535137"/>
            <a:ext cx="8291711" cy="6322863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481577" cy="369332"/>
          </a:xfrm>
        </p:spPr>
        <p:txBody>
          <a:bodyPr/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84662" y="2679303"/>
            <a:ext cx="5235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권한 없이 실행될 경우 오류는 나지 않지만 실행이 되지 않는다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43100" y="2924944"/>
            <a:ext cx="12241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43100" y="4077072"/>
            <a:ext cx="70567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244428" y="3953676"/>
            <a:ext cx="295211" cy="153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2940" y="3799788"/>
            <a:ext cx="1239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try{ } catch{ }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b="28795"/>
          <a:stretch/>
        </p:blipFill>
        <p:spPr>
          <a:xfrm>
            <a:off x="1539639" y="4725144"/>
            <a:ext cx="6628197" cy="50405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79207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1827039" cy="369332"/>
          </a:xfrm>
        </p:spPr>
        <p:txBody>
          <a:bodyPr/>
          <a:lstStyle/>
          <a:p>
            <a:r>
              <a:rPr lang="en-US" altLang="ko-KR" dirty="0" err="1" smtClean="0"/>
              <a:t>ReadActivity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881062"/>
            <a:ext cx="9915525" cy="5095875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6" name="직선 연결선 5"/>
          <p:cNvCxnSpPr/>
          <p:nvPr/>
        </p:nvCxnSpPr>
        <p:spPr>
          <a:xfrm>
            <a:off x="2983260" y="3284984"/>
            <a:ext cx="24482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191172" y="4149080"/>
            <a:ext cx="20162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03540" y="2941499"/>
            <a:ext cx="1239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try{ } catch{ }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23420" y="3595102"/>
            <a:ext cx="1239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try{ } catch{ }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36584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334246" cy="369332"/>
          </a:xfrm>
        </p:spPr>
        <p:txBody>
          <a:bodyPr/>
          <a:lstStyle/>
          <a:p>
            <a:r>
              <a:rPr lang="en-US" altLang="ko-KR" dirty="0" smtClean="0"/>
              <a:t>9.2 </a:t>
            </a:r>
            <a:r>
              <a:rPr lang="ko-KR" altLang="en-US" dirty="0" smtClean="0"/>
              <a:t>내부 저장 공간 이용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64" y="1124744"/>
            <a:ext cx="982388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8310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내부 저장 공간 이용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57200" y="1600200"/>
            <a:ext cx="9438828" cy="44210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sz="2800" dirty="0" smtClean="0"/>
              <a:t>애플리케이션은 장치의 내부 저장 공간에 파일을 저장할 수 있다</a:t>
            </a:r>
            <a:r>
              <a:rPr kumimoji="0" lang="en-US" altLang="ko-KR" sz="2800" dirty="0" smtClean="0"/>
              <a:t>. </a:t>
            </a:r>
          </a:p>
          <a:p>
            <a:endParaRPr kumimoji="0" lang="en-US" altLang="ko-KR" sz="2800" dirty="0" smtClean="0"/>
          </a:p>
          <a:p>
            <a:r>
              <a:rPr kumimoji="0" lang="ko-KR" altLang="en-US" sz="2800" dirty="0" smtClean="0"/>
              <a:t>내부 저장 공간에 저장되는 파일은 해당 애플리케이션만 접근이 가능하다</a:t>
            </a:r>
            <a:r>
              <a:rPr kumimoji="0" lang="en-US" altLang="ko-KR" sz="2800" dirty="0" smtClean="0"/>
              <a:t>. </a:t>
            </a:r>
          </a:p>
          <a:p>
            <a:endParaRPr kumimoji="0" lang="en-US" altLang="ko-KR" sz="2800" dirty="0" smtClean="0"/>
          </a:p>
          <a:p>
            <a:r>
              <a:rPr kumimoji="0" lang="ko-KR" altLang="en-US" sz="2800" dirty="0" smtClean="0"/>
              <a:t>사용자가 애플리케이션을 제거하면 이들 파일들도 제거된다</a:t>
            </a:r>
            <a:r>
              <a:rPr kumimoji="0" lang="en-US" altLang="ko-KR" sz="2800" dirty="0" smtClean="0"/>
              <a:t>. </a:t>
            </a:r>
            <a:endParaRPr kumimoji="0" lang="ko-KR" altLang="en-US" sz="2800" dirty="0" smtClean="0"/>
          </a:p>
          <a:p>
            <a:endParaRPr kumimoji="0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8602994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334246" cy="369332"/>
          </a:xfrm>
        </p:spPr>
        <p:txBody>
          <a:bodyPr/>
          <a:lstStyle/>
          <a:p>
            <a:r>
              <a:rPr lang="en-US" altLang="ko-KR" dirty="0" smtClean="0"/>
              <a:t>9.2 </a:t>
            </a:r>
            <a:r>
              <a:rPr lang="ko-KR" altLang="en-US" dirty="0" smtClean="0"/>
              <a:t>내부 저장 공간 이용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03340" y="1412776"/>
            <a:ext cx="62646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smtClean="0"/>
              <a:t>새로운 모듈을 만든다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en-US" altLang="ko-KR" sz="2400" dirty="0" err="1" smtClean="0"/>
              <a:t>MainActivity</a:t>
            </a:r>
            <a:r>
              <a:rPr lang="ko-KR" altLang="en-US" sz="2400" dirty="0" smtClean="0"/>
              <a:t>와 </a:t>
            </a:r>
            <a:r>
              <a:rPr lang="en-US" altLang="ko-KR" sz="2400" dirty="0" smtClean="0"/>
              <a:t>ReadActivity.java </a:t>
            </a:r>
            <a:r>
              <a:rPr lang="ko-KR" altLang="en-US" sz="2400" dirty="0" smtClean="0"/>
              <a:t>복사하기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en-US" altLang="ko-KR" sz="2400" dirty="0" smtClean="0"/>
              <a:t>Xml </a:t>
            </a:r>
            <a:r>
              <a:rPr lang="ko-KR" altLang="en-US" sz="2400" dirty="0" smtClean="0"/>
              <a:t>파일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개 모두 복사하기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en-US" altLang="ko-KR" sz="2400" dirty="0" smtClean="0"/>
              <a:t>Manifest</a:t>
            </a:r>
            <a:r>
              <a:rPr lang="ko-KR" altLang="en-US" sz="2400" dirty="0" smtClean="0"/>
              <a:t>파일에 </a:t>
            </a:r>
            <a:r>
              <a:rPr lang="en-US" altLang="ko-KR" sz="2400" dirty="0" err="1" smtClean="0"/>
              <a:t>ReadActivity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등록하기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en-US" altLang="ko-KR" sz="2400" dirty="0" smtClean="0"/>
              <a:t>MainActivity.java </a:t>
            </a:r>
            <a:r>
              <a:rPr lang="ko-KR" altLang="en-US" sz="2400" dirty="0" smtClean="0"/>
              <a:t>수정하기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en-US" altLang="ko-KR" sz="2400" dirty="0" smtClean="0"/>
              <a:t>ReadActivity.java </a:t>
            </a:r>
            <a:r>
              <a:rPr lang="ko-KR" altLang="en-US" sz="2400" dirty="0" smtClean="0"/>
              <a:t>수정하기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실행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964" y="1105516"/>
            <a:ext cx="3069654" cy="5511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87516" y="4437112"/>
            <a:ext cx="43636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외부저장</a:t>
            </a:r>
            <a:r>
              <a:rPr lang="ko-KR" altLang="en-US" dirty="0" smtClean="0">
                <a:solidFill>
                  <a:srgbClr val="FF0000"/>
                </a:solidFill>
              </a:rPr>
              <a:t> 모듈과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내부저장</a:t>
            </a:r>
            <a:r>
              <a:rPr lang="ko-KR" altLang="en-US" dirty="0" smtClean="0">
                <a:solidFill>
                  <a:srgbClr val="FF0000"/>
                </a:solidFill>
              </a:rPr>
              <a:t> 모듈 삭제해 보기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=&gt;</a:t>
            </a:r>
            <a:r>
              <a:rPr lang="ko-KR" altLang="en-US" dirty="0" smtClean="0">
                <a:solidFill>
                  <a:srgbClr val="FF0000"/>
                </a:solidFill>
              </a:rPr>
              <a:t>외부 파일은 남아 있고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내부는 앱과 함께 삭제됨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58940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334246" cy="369332"/>
          </a:xfrm>
        </p:spPr>
        <p:txBody>
          <a:bodyPr/>
          <a:lstStyle/>
          <a:p>
            <a:r>
              <a:rPr lang="en-US" altLang="ko-KR" dirty="0" smtClean="0"/>
              <a:t>9.2 </a:t>
            </a:r>
            <a:r>
              <a:rPr lang="ko-KR" altLang="en-US" dirty="0" smtClean="0"/>
              <a:t>내부 저장 공간 이용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3100" y="4316697"/>
            <a:ext cx="7381875" cy="243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3100" y="692696"/>
            <a:ext cx="6394422" cy="35010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타원 4"/>
          <p:cNvSpPr/>
          <p:nvPr/>
        </p:nvSpPr>
        <p:spPr>
          <a:xfrm>
            <a:off x="2146697" y="1468522"/>
            <a:ext cx="6021139" cy="79208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223467" y="6165304"/>
            <a:ext cx="6021139" cy="59261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57582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262496" cy="369332"/>
          </a:xfrm>
        </p:spPr>
        <p:txBody>
          <a:bodyPr/>
          <a:lstStyle/>
          <a:p>
            <a:r>
              <a:rPr lang="en-US" altLang="ko-KR" dirty="0"/>
              <a:t>9.3 </a:t>
            </a:r>
            <a:r>
              <a:rPr lang="en-US" altLang="ko-KR" dirty="0" err="1"/>
              <a:t>SharedPreferences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00062" y="980728"/>
            <a:ext cx="9323957" cy="511256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sz="2800" dirty="0" smtClean="0"/>
              <a:t>앱의 데이터를 영속적으로 저장하기 위한 클래스</a:t>
            </a:r>
            <a:endParaRPr kumimoji="0" lang="en-US" altLang="ko-KR" sz="2800" dirty="0" smtClean="0"/>
          </a:p>
          <a:p>
            <a:endParaRPr kumimoji="0" lang="en-US" altLang="ko-KR" sz="2800" dirty="0" smtClean="0"/>
          </a:p>
          <a:p>
            <a:r>
              <a:rPr kumimoji="0" lang="ko-KR" altLang="en-US" sz="2800" dirty="0" err="1"/>
              <a:t>액티비티</a:t>
            </a:r>
            <a:r>
              <a:rPr kumimoji="0" lang="ko-KR" altLang="en-US" sz="2800" dirty="0"/>
              <a:t> 간의 데이터 교환 목적으로 사용</a:t>
            </a:r>
            <a:endParaRPr kumimoji="0" lang="en-US" altLang="ko-KR" sz="2800" dirty="0"/>
          </a:p>
          <a:p>
            <a:endParaRPr kumimoji="0" lang="en-US" altLang="ko-KR" sz="2800" dirty="0" smtClean="0"/>
          </a:p>
          <a:p>
            <a:r>
              <a:rPr kumimoji="0" lang="ko-KR" altLang="en-US" sz="2800" dirty="0" smtClean="0"/>
              <a:t>애플리케이션의 환경 설정에 주로 이용</a:t>
            </a:r>
            <a:endParaRPr kumimoji="0" lang="en-US" altLang="ko-KR" sz="2800" dirty="0" smtClean="0"/>
          </a:p>
          <a:p>
            <a:endParaRPr kumimoji="0" lang="en-US" altLang="ko-KR" sz="2800" dirty="0" smtClean="0"/>
          </a:p>
          <a:p>
            <a:r>
              <a:rPr kumimoji="0" lang="ko-KR" altLang="en-US" sz="2800" dirty="0" smtClean="0"/>
              <a:t>기초적인 </a:t>
            </a:r>
            <a:r>
              <a:rPr kumimoji="0" lang="ko-KR" altLang="en-US" sz="2800" dirty="0" err="1" smtClean="0"/>
              <a:t>자료형을</a:t>
            </a:r>
            <a:r>
              <a:rPr kumimoji="0" lang="ko-KR" altLang="en-US" sz="2800" dirty="0" smtClean="0"/>
              <a:t> 키</a:t>
            </a:r>
            <a:r>
              <a:rPr kumimoji="0" lang="en-US" altLang="ko-KR" sz="2800" dirty="0" smtClean="0"/>
              <a:t>-</a:t>
            </a:r>
            <a:r>
              <a:rPr kumimoji="0" lang="ko-KR" altLang="en-US" sz="2800" dirty="0" smtClean="0"/>
              <a:t>값 쌍으로 저장하고 복원할 수 있는 방법</a:t>
            </a:r>
            <a:r>
              <a:rPr kumimoji="0" lang="en-US" altLang="ko-KR" sz="2800" dirty="0" smtClean="0"/>
              <a:t>(xml)</a:t>
            </a:r>
          </a:p>
          <a:p>
            <a:pPr marL="0" indent="0">
              <a:buNone/>
            </a:pPr>
            <a:endParaRPr kumimoji="0"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45356308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4608634" cy="430887"/>
          </a:xfrm>
        </p:spPr>
        <p:txBody>
          <a:bodyPr/>
          <a:lstStyle/>
          <a:p>
            <a:r>
              <a:rPr lang="en-US" altLang="ko-KR" sz="2800" dirty="0" smtClean="0"/>
              <a:t>9.1 </a:t>
            </a:r>
            <a:r>
              <a:rPr lang="ko-KR" altLang="en-US" sz="2800" dirty="0" smtClean="0"/>
              <a:t>외부 공간에 파일 만들기</a:t>
            </a:r>
            <a:endParaRPr lang="ko-KR" altLang="en-US" sz="28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90972" y="1052736"/>
            <a:ext cx="9510836" cy="50405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sz="2400" dirty="0" smtClean="0"/>
              <a:t>외부 저장 공간은 </a:t>
            </a:r>
            <a:r>
              <a:rPr kumimoji="0" lang="ko-KR" altLang="en-US" sz="2400" dirty="0" err="1" smtClean="0"/>
              <a:t>착탈이</a:t>
            </a:r>
            <a:r>
              <a:rPr kumimoji="0" lang="ko-KR" altLang="en-US" sz="2400" dirty="0" smtClean="0"/>
              <a:t> 가능한 </a:t>
            </a:r>
            <a:r>
              <a:rPr kumimoji="0" lang="en-US" altLang="ko-KR" sz="2400" dirty="0" smtClean="0"/>
              <a:t>SD </a:t>
            </a:r>
            <a:r>
              <a:rPr kumimoji="0" lang="ko-KR" altLang="en-US" sz="2400" dirty="0" smtClean="0"/>
              <a:t>카드</a:t>
            </a:r>
            <a:endParaRPr kumimoji="0" lang="en-US" altLang="ko-KR" sz="2400" dirty="0" smtClean="0"/>
          </a:p>
          <a:p>
            <a:pPr marL="0" indent="0">
              <a:buNone/>
            </a:pPr>
            <a:r>
              <a:rPr kumimoji="0" lang="en-US" altLang="ko-KR" sz="2400" dirty="0" smtClean="0"/>
              <a:t> </a:t>
            </a:r>
            <a:r>
              <a:rPr kumimoji="0" lang="en-US" altLang="ko-KR" sz="1600" dirty="0" smtClean="0"/>
              <a:t>(</a:t>
            </a:r>
            <a:r>
              <a:rPr kumimoji="0" lang="ko-KR" altLang="en-US" sz="1600" dirty="0" smtClean="0"/>
              <a:t>기기에 따라 이동식 저장장치 없이 영구저장소에 내부</a:t>
            </a:r>
            <a:r>
              <a:rPr kumimoji="0" lang="en-US" altLang="ko-KR" sz="1600" dirty="0" smtClean="0"/>
              <a:t>, </a:t>
            </a:r>
            <a:r>
              <a:rPr kumimoji="0" lang="ko-KR" altLang="en-US" sz="1600" dirty="0" smtClean="0"/>
              <a:t>외부 파티션을 나누어 제공하는 경우도 있음</a:t>
            </a:r>
            <a:r>
              <a:rPr kumimoji="0" lang="en-US" altLang="ko-KR" sz="1600" dirty="0" smtClean="0"/>
              <a:t>)</a:t>
            </a:r>
            <a:endParaRPr kumimoji="0" lang="en-US" altLang="ko-KR" sz="1600" dirty="0"/>
          </a:p>
          <a:p>
            <a:endParaRPr kumimoji="0" lang="en-US" altLang="ko-KR" sz="2400" dirty="0" smtClean="0"/>
          </a:p>
          <a:p>
            <a:r>
              <a:rPr kumimoji="0" lang="ko-KR" altLang="en-US" sz="2400" dirty="0" smtClean="0"/>
              <a:t>외부 저장 공간에 저장된 파일들은 누구나 읽을 수 있으며 사용자에 의해서 변경될 수 있다</a:t>
            </a:r>
            <a:r>
              <a:rPr kumimoji="0" lang="en-US" altLang="ko-KR" sz="2400" dirty="0" smtClean="0"/>
              <a:t>.</a:t>
            </a:r>
          </a:p>
          <a:p>
            <a:endParaRPr kumimoji="0" lang="en-US" altLang="ko-KR" sz="2400" dirty="0" smtClean="0"/>
          </a:p>
          <a:p>
            <a:r>
              <a:rPr kumimoji="0" lang="ko-KR" altLang="en-US" sz="2400" dirty="0" smtClean="0"/>
              <a:t>데이터를 읽기 전에 외부</a:t>
            </a:r>
            <a:r>
              <a:rPr kumimoji="0" lang="en-US" altLang="ko-KR" sz="2400" dirty="0" smtClean="0"/>
              <a:t> </a:t>
            </a:r>
            <a:r>
              <a:rPr kumimoji="0" lang="ko-KR" altLang="en-US" sz="2400" dirty="0" smtClean="0"/>
              <a:t>미디어가 장착되어 있는지를 확인</a:t>
            </a:r>
            <a:r>
              <a:rPr kumimoji="0" lang="en-US" altLang="ko-KR" sz="2400" dirty="0" smtClean="0"/>
              <a:t> </a:t>
            </a:r>
            <a:endParaRPr kumimoji="0" lang="ko-KR" altLang="en-US" sz="2400" dirty="0" smtClean="0"/>
          </a:p>
          <a:p>
            <a:endParaRPr kumimoji="0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4528865"/>
            <a:ext cx="8648700" cy="752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8675" y="4221088"/>
            <a:ext cx="2411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Environment </a:t>
            </a:r>
            <a:r>
              <a:rPr lang="ko-KR" altLang="en-US" dirty="0" smtClean="0"/>
              <a:t>클래스 </a:t>
            </a:r>
            <a:r>
              <a:rPr lang="ko-KR" altLang="en-US" dirty="0" err="1" smtClean="0"/>
              <a:t>상수값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68352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5743945" cy="369332"/>
          </a:xfrm>
        </p:spPr>
        <p:txBody>
          <a:bodyPr/>
          <a:lstStyle/>
          <a:p>
            <a:r>
              <a:rPr lang="en-US" altLang="ko-KR" dirty="0" smtClean="0"/>
              <a:t>9.3 </a:t>
            </a:r>
            <a:r>
              <a:rPr lang="en-US" altLang="ko-KR" dirty="0" err="1" smtClean="0"/>
              <a:t>SharedPreferences</a:t>
            </a:r>
            <a:r>
              <a:rPr lang="ko-KR" altLang="en-US" dirty="0" smtClean="0"/>
              <a:t>와 앱 설정 자동화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948" y="836712"/>
            <a:ext cx="8115300" cy="5886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/>
          <p:cNvSpPr txBox="1"/>
          <p:nvPr/>
        </p:nvSpPr>
        <p:spPr>
          <a:xfrm flipH="1">
            <a:off x="6079604" y="6021288"/>
            <a:ext cx="1898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Deprecated</a:t>
            </a:r>
            <a:r>
              <a:rPr lang="ko-KR" altLang="en-US" dirty="0" smtClean="0">
                <a:solidFill>
                  <a:srgbClr val="FF0000"/>
                </a:solidFill>
              </a:rPr>
              <a:t>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6007596" y="6309320"/>
            <a:ext cx="1898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Deprecated</a:t>
            </a:r>
            <a:r>
              <a:rPr lang="ko-KR" altLang="en-US" dirty="0" smtClean="0">
                <a:solidFill>
                  <a:srgbClr val="FF0000"/>
                </a:solidFill>
              </a:rPr>
              <a:t>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8549" y="2740026"/>
            <a:ext cx="321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F0"/>
                </a:solidFill>
              </a:rPr>
              <a:t>하나의 </a:t>
            </a:r>
            <a:r>
              <a:rPr lang="ko-KR" altLang="en-US" dirty="0" err="1" smtClean="0">
                <a:solidFill>
                  <a:srgbClr val="00B0F0"/>
                </a:solidFill>
              </a:rPr>
              <a:t>액티비티만을</a:t>
            </a:r>
            <a:r>
              <a:rPr lang="ko-KR" altLang="en-US" dirty="0" smtClean="0">
                <a:solidFill>
                  <a:srgbClr val="00B0F0"/>
                </a:solidFill>
              </a:rPr>
              <a:t> 위한 저장공간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31532" y="2989049"/>
            <a:ext cx="472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F0"/>
                </a:solidFill>
              </a:rPr>
              <a:t>여러 개의 </a:t>
            </a:r>
            <a:r>
              <a:rPr lang="ko-KR" altLang="en-US" dirty="0" err="1" smtClean="0">
                <a:solidFill>
                  <a:srgbClr val="00B0F0"/>
                </a:solidFill>
              </a:rPr>
              <a:t>프레퍼런스</a:t>
            </a:r>
            <a:r>
              <a:rPr lang="ko-KR" altLang="en-US" dirty="0" smtClean="0">
                <a:solidFill>
                  <a:srgbClr val="00B0F0"/>
                </a:solidFill>
              </a:rPr>
              <a:t> 파일</a:t>
            </a:r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r>
              <a:rPr lang="ko-KR" altLang="en-US" dirty="0" smtClean="0">
                <a:solidFill>
                  <a:srgbClr val="00B0F0"/>
                </a:solidFill>
              </a:rPr>
              <a:t>가능</a:t>
            </a:r>
            <a:r>
              <a:rPr lang="en-US" altLang="ko-KR" dirty="0" smtClean="0">
                <a:solidFill>
                  <a:srgbClr val="00B0F0"/>
                </a:solidFill>
              </a:rPr>
              <a:t>, </a:t>
            </a:r>
            <a:r>
              <a:rPr lang="ko-KR" altLang="en-US" dirty="0" smtClean="0">
                <a:solidFill>
                  <a:srgbClr val="00B0F0"/>
                </a:solidFill>
              </a:rPr>
              <a:t>다른 </a:t>
            </a:r>
            <a:r>
              <a:rPr lang="ko-KR" altLang="en-US" dirty="0" err="1" smtClean="0">
                <a:solidFill>
                  <a:srgbClr val="00B0F0"/>
                </a:solidFill>
              </a:rPr>
              <a:t>액티비티와</a:t>
            </a:r>
            <a:r>
              <a:rPr lang="ko-KR" altLang="en-US" dirty="0" smtClean="0">
                <a:solidFill>
                  <a:srgbClr val="00B0F0"/>
                </a:solidFill>
              </a:rPr>
              <a:t> 공유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19364" y="3495243"/>
            <a:ext cx="4644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F0"/>
                </a:solidFill>
              </a:rPr>
              <a:t>패키지명으로 </a:t>
            </a:r>
            <a:r>
              <a:rPr lang="en-US" altLang="ko-KR" dirty="0" smtClean="0">
                <a:solidFill>
                  <a:srgbClr val="00B0F0"/>
                </a:solidFill>
              </a:rPr>
              <a:t>xml</a:t>
            </a:r>
            <a:r>
              <a:rPr lang="ko-KR" altLang="en-US" dirty="0" smtClean="0">
                <a:solidFill>
                  <a:srgbClr val="00B0F0"/>
                </a:solidFill>
              </a:rPr>
              <a:t>파일을 </a:t>
            </a:r>
            <a:r>
              <a:rPr lang="ko-KR" altLang="en-US" dirty="0" err="1" smtClean="0">
                <a:solidFill>
                  <a:srgbClr val="00B0F0"/>
                </a:solidFill>
              </a:rPr>
              <a:t>만듬</a:t>
            </a:r>
            <a:r>
              <a:rPr lang="en-US" altLang="ko-KR" dirty="0" smtClean="0">
                <a:solidFill>
                  <a:srgbClr val="00B0F0"/>
                </a:solidFill>
              </a:rPr>
              <a:t>.</a:t>
            </a:r>
            <a:r>
              <a:rPr lang="ko-KR" altLang="en-US" dirty="0" err="1" smtClean="0">
                <a:solidFill>
                  <a:srgbClr val="00B0F0"/>
                </a:solidFill>
              </a:rPr>
              <a:t>다른컴포넌트와</a:t>
            </a:r>
            <a:r>
              <a:rPr lang="ko-KR" altLang="en-US" dirty="0" smtClean="0">
                <a:solidFill>
                  <a:srgbClr val="00B0F0"/>
                </a:solidFill>
              </a:rPr>
              <a:t> 공유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99301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7072" y="620688"/>
            <a:ext cx="6048375" cy="61245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9.3 </a:t>
            </a:r>
            <a:r>
              <a:rPr lang="en-US" altLang="ko-KR" dirty="0" err="1" smtClean="0"/>
              <a:t>SharedPreferences</a:t>
            </a:r>
            <a:r>
              <a:rPr lang="ko-KR" altLang="en-US" dirty="0" smtClean="0"/>
              <a:t>와 앱 설정 자동화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409620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119828" cy="369332"/>
          </a:xfrm>
        </p:spPr>
        <p:txBody>
          <a:bodyPr/>
          <a:lstStyle/>
          <a:p>
            <a:r>
              <a:rPr lang="en-US" altLang="ko-KR" smtClean="0"/>
              <a:t>9.3 SharedPreference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1132" y="1412776"/>
            <a:ext cx="6511826" cy="5364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39031" y="794677"/>
            <a:ext cx="98960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ko-KR" altLang="en-US" sz="2400" dirty="0"/>
              <a:t>문자열을 입력하고 </a:t>
            </a:r>
            <a:r>
              <a:rPr kumimoji="0" lang="en-US" altLang="ko-KR" sz="2400" dirty="0"/>
              <a:t>BACK</a:t>
            </a:r>
            <a:r>
              <a:rPr kumimoji="0" lang="ko-KR" altLang="en-US" sz="2400" dirty="0"/>
              <a:t>를 누르더라도 문자열이 없어지지 않는 예제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119828" cy="369332"/>
          </a:xfrm>
        </p:spPr>
        <p:txBody>
          <a:bodyPr/>
          <a:lstStyle/>
          <a:p>
            <a:r>
              <a:rPr lang="en-US" altLang="ko-KR" smtClean="0"/>
              <a:t>9.3 SharedPreference</a:t>
            </a:r>
            <a:endParaRPr lang="ko-KR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119828" cy="369332"/>
          </a:xfrm>
        </p:spPr>
        <p:txBody>
          <a:bodyPr/>
          <a:lstStyle/>
          <a:p>
            <a:r>
              <a:rPr lang="en-US" altLang="ko-KR" smtClean="0"/>
              <a:t>9.3 SharedPreference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12" y="615377"/>
            <a:ext cx="8064987" cy="61259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7471" y="662276"/>
            <a:ext cx="7858645" cy="61957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9.3 </a:t>
            </a:r>
            <a:r>
              <a:rPr lang="en-US" altLang="ko-KR" dirty="0" err="1" smtClean="0"/>
              <a:t>SharedPreferences</a:t>
            </a:r>
            <a:r>
              <a:rPr lang="ko-KR" altLang="en-US" dirty="0" smtClean="0"/>
              <a:t>와 앱 설정 자동화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804154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988" y="692696"/>
            <a:ext cx="9372600" cy="5876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9.3 </a:t>
            </a:r>
            <a:r>
              <a:rPr lang="en-US" altLang="ko-KR" dirty="0" err="1" smtClean="0"/>
              <a:t>SharedPreferences</a:t>
            </a:r>
            <a:r>
              <a:rPr lang="ko-KR" altLang="en-US" dirty="0" smtClean="0"/>
              <a:t>와 앱 설정 자동화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25500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988" y="736022"/>
            <a:ext cx="9375651" cy="59400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9.3 </a:t>
            </a:r>
            <a:r>
              <a:rPr lang="en-US" altLang="ko-KR" dirty="0" err="1" smtClean="0"/>
              <a:t>SharedPreferences</a:t>
            </a:r>
            <a:r>
              <a:rPr lang="ko-KR" altLang="en-US" dirty="0" smtClean="0"/>
              <a:t>와 앱 설정 자동화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57040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6996" y="692696"/>
            <a:ext cx="9544050" cy="6023704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9.3 </a:t>
            </a:r>
            <a:r>
              <a:rPr lang="en-US" altLang="ko-KR" dirty="0" err="1" smtClean="0"/>
              <a:t>SharedPreferences</a:t>
            </a:r>
            <a:r>
              <a:rPr lang="ko-KR" altLang="en-US" dirty="0" smtClean="0"/>
              <a:t>와 앱 설정 자동화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8583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948" y="1124744"/>
            <a:ext cx="10004424" cy="51390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9.3 </a:t>
            </a:r>
            <a:r>
              <a:rPr lang="en-US" altLang="ko-KR" dirty="0" err="1" smtClean="0"/>
              <a:t>SharedPreferences</a:t>
            </a:r>
            <a:r>
              <a:rPr lang="ko-KR" altLang="en-US" dirty="0" smtClean="0"/>
              <a:t>와 앱 설정 자동화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84642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334246" cy="369332"/>
          </a:xfrm>
        </p:spPr>
        <p:txBody>
          <a:bodyPr/>
          <a:lstStyle/>
          <a:p>
            <a:r>
              <a:rPr lang="en-US" altLang="ko-KR" dirty="0" smtClean="0"/>
              <a:t>9.1 </a:t>
            </a:r>
            <a:r>
              <a:rPr lang="ko-KR" altLang="en-US" dirty="0" smtClean="0"/>
              <a:t>외부 저장 공간 이용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04" y="1112306"/>
            <a:ext cx="6128011" cy="31087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/>
          <a:srcRect t="61313"/>
          <a:stretch/>
        </p:blipFill>
        <p:spPr>
          <a:xfrm>
            <a:off x="679004" y="4293096"/>
            <a:ext cx="7539959" cy="24482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956596" y="5157192"/>
            <a:ext cx="5976664" cy="8640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79004" y="764704"/>
            <a:ext cx="2669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외부저장장치 장착 확인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164583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988" y="764704"/>
            <a:ext cx="9377684" cy="5816428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9.3 </a:t>
            </a:r>
            <a:r>
              <a:rPr lang="en-US" altLang="ko-KR" dirty="0" err="1" smtClean="0"/>
              <a:t>SharedPreferences</a:t>
            </a:r>
            <a:r>
              <a:rPr lang="ko-KR" altLang="en-US" dirty="0" smtClean="0"/>
              <a:t>와 앱 설정 자동화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83936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/>
          <a:srcRect t="12102"/>
          <a:stretch/>
        </p:blipFill>
        <p:spPr>
          <a:xfrm>
            <a:off x="606996" y="1052736"/>
            <a:ext cx="8591301" cy="5229883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405188" cy="369887"/>
          </a:xfrm>
        </p:spPr>
        <p:txBody>
          <a:bodyPr/>
          <a:lstStyle/>
          <a:p>
            <a:r>
              <a:rPr lang="en-US" altLang="ko-KR" dirty="0" smtClean="0"/>
              <a:t>9.3 </a:t>
            </a:r>
            <a:r>
              <a:rPr lang="en-US" altLang="ko-KR" dirty="0" err="1" smtClean="0"/>
              <a:t>SharedPreferences</a:t>
            </a:r>
            <a:r>
              <a:rPr lang="ko-KR" altLang="en-US" dirty="0" smtClean="0"/>
              <a:t>와 앱 설정 자동화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24524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9187" y="2124075"/>
            <a:ext cx="8048625" cy="2609850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405188" cy="369887"/>
          </a:xfrm>
        </p:spPr>
        <p:txBody>
          <a:bodyPr/>
          <a:lstStyle/>
          <a:p>
            <a:r>
              <a:rPr lang="en-US" altLang="ko-KR" dirty="0" smtClean="0"/>
              <a:t>9.3 </a:t>
            </a:r>
            <a:r>
              <a:rPr lang="en-US" altLang="ko-KR" dirty="0" err="1" smtClean="0"/>
              <a:t>SharedPreferences</a:t>
            </a:r>
            <a:r>
              <a:rPr lang="ko-KR" altLang="en-US" dirty="0" smtClean="0"/>
              <a:t>와 앱 설정 자동화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2464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275" y="1114425"/>
            <a:ext cx="9696450" cy="4629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9.3 </a:t>
            </a:r>
            <a:r>
              <a:rPr lang="en-US" altLang="ko-KR" dirty="0" err="1" smtClean="0"/>
              <a:t>SharedPreferences</a:t>
            </a:r>
            <a:r>
              <a:rPr lang="ko-KR" altLang="en-US" dirty="0" smtClean="0"/>
              <a:t>와 앱 설정 자동화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81166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402581" cy="369332"/>
          </a:xfrm>
        </p:spPr>
        <p:txBody>
          <a:bodyPr/>
          <a:lstStyle/>
          <a:p>
            <a:r>
              <a:rPr lang="en-US" altLang="ko-KR" dirty="0"/>
              <a:t>v</a:t>
            </a:r>
            <a:r>
              <a:rPr lang="en-US" altLang="ko-KR" dirty="0" smtClean="0"/>
              <a:t>alue/arrays.xml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7036" y="1124744"/>
            <a:ext cx="4429125" cy="21621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2070565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295774" cy="369332"/>
          </a:xfrm>
        </p:spPr>
        <p:txBody>
          <a:bodyPr/>
          <a:lstStyle/>
          <a:p>
            <a:r>
              <a:rPr lang="en-US" altLang="ko-KR" dirty="0" smtClean="0"/>
              <a:t>xml/kakao_setting.xml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2" y="762970"/>
            <a:ext cx="7403355" cy="58951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17" y="1268760"/>
            <a:ext cx="2552630" cy="45365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111052" y="4293096"/>
            <a:ext cx="208823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812" y="1268760"/>
            <a:ext cx="2206077" cy="26303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>
            <a:off x="7087716" y="2060848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535660"/>
      </p:ext>
    </p:extLst>
  </p:cSld>
  <p:clrMapOvr>
    <a:masterClrMapping/>
  </p:clrMapOvr>
  <p:transition>
    <p:dissolv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92" y="706075"/>
            <a:ext cx="9064128" cy="58912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4087594" cy="369332"/>
          </a:xfrm>
        </p:spPr>
        <p:txBody>
          <a:bodyPr/>
          <a:lstStyle/>
          <a:p>
            <a:r>
              <a:rPr lang="en-US" altLang="ko-KR" dirty="0" smtClean="0"/>
              <a:t>MyPreferenceFragment.java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135388" y="1700808"/>
            <a:ext cx="208823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883126"/>
      </p:ext>
    </p:extLst>
  </p:cSld>
  <p:clrMapOvr>
    <a:masterClrMapping/>
  </p:clrMapOvr>
  <p:transition>
    <p:dissolv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523127" cy="369332"/>
          </a:xfrm>
        </p:spPr>
        <p:txBody>
          <a:bodyPr/>
          <a:lstStyle/>
          <a:p>
            <a:r>
              <a:rPr lang="en-US" altLang="ko-KR" dirty="0"/>
              <a:t>a</a:t>
            </a:r>
            <a:r>
              <a:rPr lang="en-US" altLang="ko-KR" dirty="0" smtClean="0"/>
              <a:t>ctivity_main.xml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61" y="2636912"/>
            <a:ext cx="7543800" cy="1647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61" y="1354753"/>
            <a:ext cx="5924550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15061" y="1046976"/>
            <a:ext cx="3441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build.gradle</a:t>
            </a:r>
            <a:r>
              <a:rPr lang="en-US" altLang="ko-KR" dirty="0" smtClean="0"/>
              <a:t>(app)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support library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172712"/>
      </p:ext>
    </p:extLst>
  </p:cSld>
  <p:clrMapOvr>
    <a:masterClrMapping/>
  </p:clrMapOvr>
  <p:transition>
    <p:dissolv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351880" cy="369332"/>
          </a:xfrm>
        </p:spPr>
        <p:txBody>
          <a:bodyPr/>
          <a:lstStyle/>
          <a:p>
            <a:r>
              <a:rPr lang="en-US" altLang="ko-KR" dirty="0" smtClean="0"/>
              <a:t>kakao_setting.xml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97" y="692696"/>
            <a:ext cx="7456884" cy="58145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039044" y="2420888"/>
            <a:ext cx="7200800" cy="38164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71692" y="21131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</a:rPr>
              <a:t>추가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91545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50" y="2204864"/>
            <a:ext cx="9039225" cy="2457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7" y="1110431"/>
            <a:ext cx="9865095" cy="2019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5119928" cy="369332"/>
          </a:xfrm>
        </p:spPr>
        <p:txBody>
          <a:bodyPr/>
          <a:lstStyle/>
          <a:p>
            <a:r>
              <a:rPr lang="en-US" altLang="ko-KR" dirty="0" smtClean="0"/>
              <a:t>MyPreferenceFragment.java</a:t>
            </a:r>
            <a:r>
              <a:rPr lang="ko-KR" altLang="en-US" dirty="0" smtClean="0"/>
              <a:t>에</a:t>
            </a:r>
            <a:r>
              <a:rPr lang="en-US" altLang="ko-KR" dirty="0"/>
              <a:t>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8500" y="1851856"/>
            <a:ext cx="2733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Sub </a:t>
            </a:r>
            <a:r>
              <a:rPr lang="en-US" altLang="ko-KR" dirty="0" err="1" smtClean="0"/>
              <a:t>PreferenceScreen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보여주기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5575548" y="980728"/>
            <a:ext cx="4608512" cy="48271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549722"/>
      </p:ext>
    </p:extLst>
  </p:cSld>
  <p:clrMapOvr>
    <a:masterClrMapping/>
  </p:clrMapOvr>
  <p:transition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28675" y="201613"/>
            <a:ext cx="2627322" cy="369332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9.1.1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퍼미션이란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0973" y="975336"/>
            <a:ext cx="8280920" cy="50524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495428" y="1008398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앱을 보호하기 위해서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1865" y="6095768"/>
            <a:ext cx="6514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API LEVEL 1 : </a:t>
            </a:r>
            <a:r>
              <a:rPr lang="ko-KR" altLang="en-US" dirty="0" err="1" smtClean="0"/>
              <a:t>퍼미션</a:t>
            </a:r>
            <a:r>
              <a:rPr lang="ko-KR" altLang="en-US" dirty="0" smtClean="0"/>
              <a:t> 사용한다고 통보는 하지만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가 거부할 수 없음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신고제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API LEVEL 23 : USER</a:t>
            </a:r>
            <a:r>
              <a:rPr lang="ko-KR" altLang="en-US" dirty="0" smtClean="0"/>
              <a:t>가 거부할 수 있음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허가제</a:t>
            </a:r>
            <a:r>
              <a:rPr lang="en-US" altLang="ko-KR" dirty="0" smtClean="0"/>
              <a:t>) – protection level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dangerous</a:t>
            </a:r>
          </a:p>
        </p:txBody>
      </p:sp>
    </p:spTree>
    <p:extLst>
      <p:ext uri="{BB962C8B-B14F-4D97-AF65-F5344CB8AC3E}">
        <p14:creationId xmlns:p14="http://schemas.microsoft.com/office/powerpoint/2010/main" val="227115853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4812151" cy="369332"/>
          </a:xfrm>
        </p:spPr>
        <p:txBody>
          <a:bodyPr/>
          <a:lstStyle/>
          <a:p>
            <a:r>
              <a:rPr lang="en-US" altLang="ko-KR" dirty="0" smtClean="0"/>
              <a:t>MyPreferenceFragment.java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18" y="684066"/>
            <a:ext cx="8448501" cy="59852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828675" y="1052736"/>
            <a:ext cx="7987233" cy="14401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53286" y="4509120"/>
            <a:ext cx="7987233" cy="216024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6956" y="155679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추가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0148" y="528475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추가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97743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13" y="1069966"/>
            <a:ext cx="3040238" cy="53405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1340110" cy="369332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163" y="4638475"/>
            <a:ext cx="2619375" cy="1247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24063"/>
          <a:stretch/>
        </p:blipFill>
        <p:spPr>
          <a:xfrm>
            <a:off x="7758941" y="3717032"/>
            <a:ext cx="2383301" cy="30185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444" y="351990"/>
            <a:ext cx="2724150" cy="3248025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3448571" y="5030874"/>
            <a:ext cx="1190873" cy="338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6792634" y="5627639"/>
            <a:ext cx="929334" cy="23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448571" y="1856655"/>
            <a:ext cx="1105471" cy="241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05832" y="5956746"/>
            <a:ext cx="1840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keyword_sound_list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802926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sound_list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-17834" y="5343468"/>
            <a:ext cx="1536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k</a:t>
            </a:r>
            <a:r>
              <a:rPr lang="en-US" altLang="ko-KR" b="1" dirty="0" err="1" smtClean="0"/>
              <a:t>eyword_screen</a:t>
            </a:r>
            <a:endParaRPr lang="ko-KR" altLang="en-US" b="1" dirty="0"/>
          </a:p>
        </p:txBody>
      </p:sp>
      <p:sp>
        <p:nvSpPr>
          <p:cNvPr id="11" name="타원 10"/>
          <p:cNvSpPr/>
          <p:nvPr/>
        </p:nvSpPr>
        <p:spPr>
          <a:xfrm>
            <a:off x="983225" y="1644222"/>
            <a:ext cx="868778" cy="62518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87907" y="4718281"/>
            <a:ext cx="868778" cy="62518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667163" y="5327444"/>
            <a:ext cx="1218723" cy="62518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10958" y="2708920"/>
            <a:ext cx="810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preview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-10958" y="3088542"/>
            <a:ext cx="1374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photo_preview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-1" y="3912038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sound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0932" y="4351549"/>
            <a:ext cx="814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vibrator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623048" y="4280928"/>
            <a:ext cx="91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keyword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6706150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1231106" cy="369332"/>
          </a:xfrm>
        </p:spPr>
        <p:txBody>
          <a:bodyPr/>
          <a:lstStyle/>
          <a:p>
            <a:r>
              <a:rPr lang="ko-KR" altLang="en-US" dirty="0" smtClean="0"/>
              <a:t>연습문제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2568" y="2429340"/>
            <a:ext cx="2592288" cy="43597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0" y="819869"/>
            <a:ext cx="10287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사용자 인터페이스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기본 설정 화면은 다음처럼 구현한다</a:t>
            </a:r>
            <a:r>
              <a:rPr lang="en-US" altLang="ko-KR" dirty="0" smtClean="0"/>
              <a:t>. 5</a:t>
            </a:r>
            <a:r>
              <a:rPr lang="ko-KR" altLang="en-US" dirty="0" smtClean="0"/>
              <a:t>개의 설정을 제공하며 데이터 로딩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향상된 </a:t>
            </a:r>
            <a:r>
              <a:rPr lang="en-US" altLang="ko-KR" dirty="0" smtClean="0"/>
              <a:t>4G LTE</a:t>
            </a:r>
            <a:r>
              <a:rPr lang="ko-KR" altLang="en-US" dirty="0" smtClean="0"/>
              <a:t>모드 설정은 </a:t>
            </a:r>
            <a:r>
              <a:rPr lang="en-US" altLang="ko-KR" dirty="0" smtClean="0"/>
              <a:t>switch</a:t>
            </a:r>
            <a:r>
              <a:rPr lang="ko-KR" altLang="en-US" dirty="0" smtClean="0"/>
              <a:t>로 제공한다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기본 네트워크 유형 설정은 사용자가 클릭 시 목록 화면을 띄워 설정되게 한다</a:t>
            </a:r>
            <a:endParaRPr lang="en-US" altLang="ko-KR" dirty="0" smtClean="0"/>
          </a:p>
          <a:p>
            <a:r>
              <a:rPr lang="en-US" altLang="ko-KR" dirty="0" smtClean="0"/>
              <a:t>3. APN </a:t>
            </a:r>
            <a:r>
              <a:rPr lang="ko-KR" altLang="en-US" dirty="0" smtClean="0"/>
              <a:t>설정은 사용자 클릭 시 화면 </a:t>
            </a:r>
            <a:r>
              <a:rPr lang="ko-KR" altLang="en-US" dirty="0" err="1" smtClean="0"/>
              <a:t>전화되어</a:t>
            </a:r>
            <a:r>
              <a:rPr lang="ko-KR" altLang="en-US" dirty="0" smtClean="0"/>
              <a:t> 다음의 화면이 출력되어야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화면에서의 추가 사항은 없으며 화면이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err="1" smtClean="0"/>
              <a:t>전환되는지만</a:t>
            </a:r>
            <a:r>
              <a:rPr lang="ko-KR" altLang="en-US" dirty="0" smtClean="0"/>
              <a:t> 확인한다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네트워크 운영자 설정을 사용자가 선택하면 새로운 </a:t>
            </a:r>
            <a:r>
              <a:rPr lang="ko-KR" altLang="en-US" dirty="0" err="1" smtClean="0"/>
              <a:t>액티비티를</a:t>
            </a:r>
            <a:r>
              <a:rPr lang="ko-KR" altLang="en-US" dirty="0" smtClean="0"/>
              <a:t> 만들고 그 </a:t>
            </a:r>
            <a:r>
              <a:rPr lang="ko-KR" altLang="en-US" dirty="0" err="1" smtClean="0"/>
              <a:t>액티비티가</a:t>
            </a:r>
            <a:r>
              <a:rPr lang="ko-KR" altLang="en-US" dirty="0" smtClean="0"/>
              <a:t> 출력되게 한다</a:t>
            </a:r>
            <a:r>
              <a:rPr lang="en-US" altLang="ko-KR" dirty="0" smtClean="0"/>
              <a:t>. (</a:t>
            </a:r>
            <a:r>
              <a:rPr lang="en-US" altLang="ko-KR" dirty="0" err="1" smtClean="0"/>
              <a:t>SubActivity.class</a:t>
            </a:r>
            <a:r>
              <a:rPr lang="en-US" altLang="ko-KR" dirty="0" smtClean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/>
          <a:srcRect l="7910" r="7910"/>
          <a:stretch/>
        </p:blipFill>
        <p:spPr>
          <a:xfrm>
            <a:off x="7951021" y="2531846"/>
            <a:ext cx="1803166" cy="37612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5275" y="2270476"/>
            <a:ext cx="2160240" cy="1137573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endCxn id="6" idx="1"/>
          </p:cNvCxnSpPr>
          <p:nvPr/>
        </p:nvCxnSpPr>
        <p:spPr>
          <a:xfrm flipV="1">
            <a:off x="3526326" y="2839263"/>
            <a:ext cx="1298949" cy="1864930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3439643" y="3616328"/>
            <a:ext cx="4514075" cy="52201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66231" y="4412463"/>
            <a:ext cx="1886521" cy="1876618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3526326" y="5192759"/>
            <a:ext cx="1324161" cy="80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flipH="1">
            <a:off x="190830" y="2850390"/>
            <a:ext cx="901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roaming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 flipH="1">
            <a:off x="190830" y="3488539"/>
            <a:ext cx="901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 flipH="1">
            <a:off x="102940" y="4077072"/>
            <a:ext cx="93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</a:t>
            </a:r>
            <a:r>
              <a:rPr lang="en-US" altLang="ko-KR" dirty="0" err="1" smtClean="0"/>
              <a:t>te_mode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 flipH="1">
            <a:off x="548975" y="4509120"/>
            <a:ext cx="634085" cy="319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apn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 flipH="1">
            <a:off x="191208" y="4990423"/>
            <a:ext cx="901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manager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46528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766783" cy="369332"/>
          </a:xfrm>
        </p:spPr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9.1.1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시스템퍼미션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940" y="908720"/>
            <a:ext cx="9992513" cy="55229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434307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4276812" cy="369332"/>
          </a:xfrm>
        </p:spPr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9.1.1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시스템퍼미션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위험권한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989" y="764705"/>
            <a:ext cx="9001000" cy="56193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335188" y="119675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</a:rPr>
              <a:t>위험권한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3340" y="764704"/>
            <a:ext cx="5634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Developer.android.com/reference/android/Manifest.permission.html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9044" y="6525344"/>
            <a:ext cx="6804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관련된 </a:t>
            </a:r>
            <a:r>
              <a:rPr lang="ko-KR" altLang="en-US" dirty="0" err="1" smtClean="0"/>
              <a:t>퍼미션을</a:t>
            </a:r>
            <a:r>
              <a:rPr lang="ko-KR" altLang="en-US" dirty="0" smtClean="0"/>
              <a:t> 묶어서 관리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외부저장장치 </a:t>
            </a:r>
            <a:r>
              <a:rPr lang="en-US" altLang="ko-KR" dirty="0" smtClean="0"/>
              <a:t>read, write </a:t>
            </a:r>
            <a:r>
              <a:rPr lang="ko-KR" altLang="en-US" dirty="0" smtClean="0"/>
              <a:t>권한 화면을 하나로 알려줌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354586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627322" cy="369332"/>
          </a:xfrm>
        </p:spPr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9.1.1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퍼미션이란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948" y="1268760"/>
            <a:ext cx="9970516" cy="43255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타원 3"/>
          <p:cNvSpPr/>
          <p:nvPr/>
        </p:nvSpPr>
        <p:spPr>
          <a:xfrm>
            <a:off x="318964" y="2996952"/>
            <a:ext cx="2808312" cy="43204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8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MC_mCare_Flow_Screen_Rev.1.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MC_mCare_Flow_Screen_Rev.1.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40454</TotalTime>
  <Words>1511</Words>
  <Application>Microsoft Office PowerPoint</Application>
  <PresentationFormat>35mm 슬라이드</PresentationFormat>
  <Paragraphs>328</Paragraphs>
  <Slides>62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62</vt:i4>
      </vt:variant>
    </vt:vector>
  </HeadingPairs>
  <TitlesOfParts>
    <vt:vector size="75" baseType="lpstr">
      <vt:lpstr>굴림</vt:lpstr>
      <vt:lpstr>나눔고딕</vt:lpstr>
      <vt:lpstr>나눔고딕 ExtraBold</vt:lpstr>
      <vt:lpstr>맑은 고딕</vt:lpstr>
      <vt:lpstr>새굴림</vt:lpstr>
      <vt:lpstr>Arial</vt:lpstr>
      <vt:lpstr>Calibri</vt:lpstr>
      <vt:lpstr>Tahoma</vt:lpstr>
      <vt:lpstr>Times New Roman</vt:lpstr>
      <vt:lpstr>Verdana</vt:lpstr>
      <vt:lpstr>Wingdings</vt:lpstr>
      <vt:lpstr>SMC_mCare_Flow_Screen_Rev.1.2</vt:lpstr>
      <vt:lpstr>1_SMC_mCare_Flow_Screen_Rev.1.2</vt:lpstr>
      <vt:lpstr>PowerPoint 프레젠테이션</vt:lpstr>
      <vt:lpstr>데이터 저장 방법</vt:lpstr>
      <vt:lpstr>9.1 파일에 읽고 쓰기</vt:lpstr>
      <vt:lpstr>9.1 외부 공간에 파일 만들기</vt:lpstr>
      <vt:lpstr>9.1 외부 저장 공간 이용</vt:lpstr>
      <vt:lpstr>9.1.1 퍼미션이란?</vt:lpstr>
      <vt:lpstr>9.1.1 시스템퍼미션</vt:lpstr>
      <vt:lpstr>9.1.1 시스템퍼미션(위험권한)</vt:lpstr>
      <vt:lpstr>9.1.1 퍼미션이란?</vt:lpstr>
      <vt:lpstr>9.1.1 퍼미션이란?</vt:lpstr>
      <vt:lpstr>9.1.1 시스템퍼미션이란?</vt:lpstr>
      <vt:lpstr>9.1.1 시스템퍼미션이란?</vt:lpstr>
      <vt:lpstr>9.1.2 File 클래스</vt:lpstr>
      <vt:lpstr>9.1.2 자바 입출력 스트림</vt:lpstr>
      <vt:lpstr>9.1.2 자바의 입출력 스트림 특징</vt:lpstr>
      <vt:lpstr>9.1.2 자바의 입출력 스트림 종류</vt:lpstr>
      <vt:lpstr>9.1.2 JDK의 바이트 스트림 클래스 계층 구조</vt:lpstr>
      <vt:lpstr>9.1.2 JDK의 문자 스트림 클래스 계층 구조</vt:lpstr>
      <vt:lpstr>9.1.2 자바 FileReader을 이용한 파일 읽기</vt:lpstr>
      <vt:lpstr>9.1.2 자바 FileReader을 이용한 파일 읽기</vt:lpstr>
      <vt:lpstr>9.1.2 자바 FileWriter를 이용한 텍스트 파일 쓰기</vt:lpstr>
      <vt:lpstr>9.1.2 자바 FileWriter 사용 예</vt:lpstr>
      <vt:lpstr>9.1.2 자바 버퍼 입출력 스트림(보조스트림)</vt:lpstr>
      <vt:lpstr>9.1.2 자바 버퍼 스트림의 종류</vt:lpstr>
      <vt:lpstr>9-1 외부 저장 공간 이용</vt:lpstr>
      <vt:lpstr>9.1 외부 저장 공간 이용</vt:lpstr>
      <vt:lpstr>9.1 외부 저장 공간 이용</vt:lpstr>
      <vt:lpstr>9.1 외부 저장 공간 이용</vt:lpstr>
      <vt:lpstr>9.1 외부 저장 공간 이용</vt:lpstr>
      <vt:lpstr>activity_read.xml</vt:lpstr>
      <vt:lpstr>9.1 외부 저장 공간 이용</vt:lpstr>
      <vt:lpstr>MainActivity.java</vt:lpstr>
      <vt:lpstr>MainActivity.java</vt:lpstr>
      <vt:lpstr>ReadActivity</vt:lpstr>
      <vt:lpstr>9.2 내부 저장 공간 이용</vt:lpstr>
      <vt:lpstr>9.2 내부 저장 공간 이용</vt:lpstr>
      <vt:lpstr>9.2 내부 저장 공간 이용</vt:lpstr>
      <vt:lpstr>9.2 내부 저장 공간 이용</vt:lpstr>
      <vt:lpstr>9.3 SharedPreferences</vt:lpstr>
      <vt:lpstr>9.3 SharedPreferences와 앱 설정 자동화</vt:lpstr>
      <vt:lpstr>9.3 SharedPreferences와 앱 설정 자동화</vt:lpstr>
      <vt:lpstr>9.3 SharedPreference</vt:lpstr>
      <vt:lpstr>9.3 SharedPreference</vt:lpstr>
      <vt:lpstr>9.3 SharedPreference</vt:lpstr>
      <vt:lpstr>9.3 SharedPreferences와 앱 설정 자동화</vt:lpstr>
      <vt:lpstr>9.3 SharedPreferences와 앱 설정 자동화</vt:lpstr>
      <vt:lpstr>9.3 SharedPreferences와 앱 설정 자동화</vt:lpstr>
      <vt:lpstr>9.3 SharedPreferences와 앱 설정 자동화</vt:lpstr>
      <vt:lpstr>9.3 SharedPreferences와 앱 설정 자동화</vt:lpstr>
      <vt:lpstr>9.3 SharedPreferences와 앱 설정 자동화</vt:lpstr>
      <vt:lpstr>9.3 SharedPreferences와 앱 설정 자동화</vt:lpstr>
      <vt:lpstr>9.3 SharedPreferences와 앱 설정 자동화</vt:lpstr>
      <vt:lpstr>9.3 SharedPreferences와 앱 설정 자동화</vt:lpstr>
      <vt:lpstr>value/arrays.xml</vt:lpstr>
      <vt:lpstr>xml/kakao_setting.xml</vt:lpstr>
      <vt:lpstr>MyPreferenceFragment.java</vt:lpstr>
      <vt:lpstr>activity_main.xml</vt:lpstr>
      <vt:lpstr>kakao_setting.xml 추가</vt:lpstr>
      <vt:lpstr>MyPreferenceFragment.java에 추가</vt:lpstr>
      <vt:lpstr>MyPreferenceFragment.java 추가</vt:lpstr>
      <vt:lpstr>실행 화면</vt:lpstr>
      <vt:lpstr>연습문제</vt:lpstr>
    </vt:vector>
  </TitlesOfParts>
  <Manager>Mike</Manager>
  <Company>UbiWare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DoItAndroidAppProgramming</dc:title>
  <dc:subject>Lecture Notes</dc:subject>
  <dc:creator>Mike</dc:creator>
  <cp:lastModifiedBy>Windows 사용자</cp:lastModifiedBy>
  <cp:revision>3418</cp:revision>
  <dcterms:modified xsi:type="dcterms:W3CDTF">2019-05-20T01:55:54Z</dcterms:modified>
</cp:coreProperties>
</file>